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7"/>
  </p:sldMasterIdLst>
  <p:notesMasterIdLst>
    <p:notesMasterId r:id="rId15"/>
  </p:notesMasterIdLst>
  <p:handoutMasterIdLst>
    <p:handoutMasterId r:id="rId16"/>
  </p:handoutMasterIdLst>
  <p:sldIdLst>
    <p:sldId id="257" r:id="rId8"/>
    <p:sldId id="304" r:id="rId9"/>
    <p:sldId id="305" r:id="rId10"/>
    <p:sldId id="306" r:id="rId11"/>
    <p:sldId id="301" r:id="rId12"/>
    <p:sldId id="302" r:id="rId13"/>
    <p:sldId id="303" r:id="rId1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bert van den Braak" initials="WA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2D"/>
    <a:srgbClr val="E8DD10"/>
    <a:srgbClr val="FDCA00"/>
    <a:srgbClr val="7DB713"/>
    <a:srgbClr val="C1D533"/>
    <a:srgbClr val="00822E"/>
    <a:srgbClr val="E60004"/>
    <a:srgbClr val="C1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52"/>
  </p:normalViewPr>
  <p:slideViewPr>
    <p:cSldViewPr snapToObjects="1" showGuides="1">
      <p:cViewPr varScale="1">
        <p:scale>
          <a:sx n="111" d="100"/>
          <a:sy n="111" d="100"/>
        </p:scale>
        <p:origin x="-1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40" d="100"/>
          <a:sy n="140" d="100"/>
        </p:scale>
        <p:origin x="4680" y="-1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6672" y="230982"/>
            <a:ext cx="504056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l-NL" dirty="0">
              <a:latin typeface="Arial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451660" y="229394"/>
            <a:ext cx="29718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3F94FCE-88E1-7C4D-AC49-E8FEE0841165}" type="datetimeFigureOut">
              <a:rPr lang="nl-NL" smtClean="0">
                <a:latin typeface="Arial" charset="0"/>
              </a:rPr>
              <a:t>2-7-2018</a:t>
            </a:fld>
            <a:endParaRPr lang="nl-NL" dirty="0">
              <a:latin typeface="Arial" charset="0"/>
            </a:endParaRPr>
          </a:p>
        </p:txBody>
      </p:sp>
      <p:sp>
        <p:nvSpPr>
          <p:cNvPr id="6" name="Rechthoek 7"/>
          <p:cNvSpPr/>
          <p:nvPr/>
        </p:nvSpPr>
        <p:spPr>
          <a:xfrm>
            <a:off x="1949201" y="8689665"/>
            <a:ext cx="792000" cy="66229"/>
          </a:xfrm>
          <a:custGeom>
            <a:avLst/>
            <a:gdLst>
              <a:gd name="connsiteX0" fmla="*/ 0 w 2367610"/>
              <a:gd name="connsiteY0" fmla="*/ 0 h 288000"/>
              <a:gd name="connsiteX1" fmla="*/ 2367610 w 2367610"/>
              <a:gd name="connsiteY1" fmla="*/ 0 h 288000"/>
              <a:gd name="connsiteX2" fmla="*/ 2367610 w 2367610"/>
              <a:gd name="connsiteY2" fmla="*/ 288000 h 288000"/>
              <a:gd name="connsiteX3" fmla="*/ 0 w 2367610"/>
              <a:gd name="connsiteY3" fmla="*/ 288000 h 288000"/>
              <a:gd name="connsiteX4" fmla="*/ 0 w 236761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4247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3612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760" h="288000">
                <a:moveTo>
                  <a:pt x="57150" y="0"/>
                </a:moveTo>
                <a:lnTo>
                  <a:pt x="2424760" y="0"/>
                </a:lnTo>
                <a:lnTo>
                  <a:pt x="2361260" y="288000"/>
                </a:lnTo>
                <a:lnTo>
                  <a:pt x="0" y="28800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8"/>
          <p:cNvSpPr/>
          <p:nvPr/>
        </p:nvSpPr>
        <p:spPr>
          <a:xfrm>
            <a:off x="3791738" y="8689665"/>
            <a:ext cx="429886" cy="66229"/>
          </a:xfrm>
          <a:custGeom>
            <a:avLst/>
            <a:gdLst>
              <a:gd name="connsiteX0" fmla="*/ 0 w 1815412"/>
              <a:gd name="connsiteY0" fmla="*/ 0 h 288000"/>
              <a:gd name="connsiteX1" fmla="*/ 1815412 w 1815412"/>
              <a:gd name="connsiteY1" fmla="*/ 0 h 288000"/>
              <a:gd name="connsiteX2" fmla="*/ 1815412 w 1815412"/>
              <a:gd name="connsiteY2" fmla="*/ 288000 h 288000"/>
              <a:gd name="connsiteX3" fmla="*/ 0 w 1815412"/>
              <a:gd name="connsiteY3" fmla="*/ 288000 h 288000"/>
              <a:gd name="connsiteX4" fmla="*/ 0 w 1815412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693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058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21762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387" h="288000">
                <a:moveTo>
                  <a:pt x="53975" y="0"/>
                </a:moveTo>
                <a:lnTo>
                  <a:pt x="1869387" y="0"/>
                </a:lnTo>
                <a:lnTo>
                  <a:pt x="1821762" y="288000"/>
                </a:lnTo>
                <a:lnTo>
                  <a:pt x="0" y="288000"/>
                </a:lnTo>
                <a:lnTo>
                  <a:pt x="539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13"/>
          <p:cNvSpPr/>
          <p:nvPr/>
        </p:nvSpPr>
        <p:spPr>
          <a:xfrm>
            <a:off x="2673656" y="8876848"/>
            <a:ext cx="1080000" cy="15632"/>
          </a:xfrm>
          <a:custGeom>
            <a:avLst/>
            <a:gdLst>
              <a:gd name="connsiteX0" fmla="*/ 0 w 3150000"/>
              <a:gd name="connsiteY0" fmla="*/ 0 h 64800"/>
              <a:gd name="connsiteX1" fmla="*/ 3150000 w 3150000"/>
              <a:gd name="connsiteY1" fmla="*/ 0 h 64800"/>
              <a:gd name="connsiteX2" fmla="*/ 3150000 w 3150000"/>
              <a:gd name="connsiteY2" fmla="*/ 64800 h 64800"/>
              <a:gd name="connsiteX3" fmla="*/ 0 w 3150000"/>
              <a:gd name="connsiteY3" fmla="*/ 64800 h 64800"/>
              <a:gd name="connsiteX4" fmla="*/ 0 w 3150000"/>
              <a:gd name="connsiteY4" fmla="*/ 0 h 64800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62700 w 3162700"/>
              <a:gd name="connsiteY2" fmla="*/ 64800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37300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53175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700" h="67975">
                <a:moveTo>
                  <a:pt x="12700" y="0"/>
                </a:moveTo>
                <a:lnTo>
                  <a:pt x="3162700" y="0"/>
                </a:lnTo>
                <a:lnTo>
                  <a:pt x="3153175" y="67975"/>
                </a:lnTo>
                <a:lnTo>
                  <a:pt x="0" y="67975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14"/>
          <p:cNvSpPr/>
          <p:nvPr/>
        </p:nvSpPr>
        <p:spPr>
          <a:xfrm>
            <a:off x="4293632" y="8876848"/>
            <a:ext cx="4824000" cy="14902"/>
          </a:xfrm>
          <a:custGeom>
            <a:avLst/>
            <a:gdLst>
              <a:gd name="connsiteX0" fmla="*/ 0 w 7146000"/>
              <a:gd name="connsiteY0" fmla="*/ 0 h 64800"/>
              <a:gd name="connsiteX1" fmla="*/ 7146000 w 7146000"/>
              <a:gd name="connsiteY1" fmla="*/ 0 h 64800"/>
              <a:gd name="connsiteX2" fmla="*/ 7146000 w 7146000"/>
              <a:gd name="connsiteY2" fmla="*/ 64800 h 64800"/>
              <a:gd name="connsiteX3" fmla="*/ 0 w 7146000"/>
              <a:gd name="connsiteY3" fmla="*/ 64800 h 64800"/>
              <a:gd name="connsiteX4" fmla="*/ 0 w 7146000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61875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46000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75" h="64800">
                <a:moveTo>
                  <a:pt x="15875" y="0"/>
                </a:moveTo>
                <a:lnTo>
                  <a:pt x="7161875" y="0"/>
                </a:lnTo>
                <a:lnTo>
                  <a:pt x="7146000" y="64800"/>
                </a:lnTo>
                <a:lnTo>
                  <a:pt x="0" y="64800"/>
                </a:lnTo>
                <a:lnTo>
                  <a:pt x="158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18"/>
          <p:cNvSpPr/>
          <p:nvPr/>
        </p:nvSpPr>
        <p:spPr>
          <a:xfrm>
            <a:off x="-78395" y="8876848"/>
            <a:ext cx="1059659" cy="14902"/>
          </a:xfrm>
          <a:custGeom>
            <a:avLst/>
            <a:gdLst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608000 w 4608000"/>
              <a:gd name="connsiteY2" fmla="*/ 64800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63550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79425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000" h="64800">
                <a:moveTo>
                  <a:pt x="0" y="0"/>
                </a:moveTo>
                <a:lnTo>
                  <a:pt x="4608000" y="0"/>
                </a:lnTo>
                <a:lnTo>
                  <a:pt x="4579425" y="61625"/>
                </a:lnTo>
                <a:lnTo>
                  <a:pt x="0" y="648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1" y="8516081"/>
            <a:ext cx="1126680" cy="242386"/>
          </a:xfrm>
          <a:prstGeom prst="rect">
            <a:avLst/>
          </a:prstGeom>
        </p:spPr>
      </p:pic>
      <p:sp>
        <p:nvSpPr>
          <p:cNvPr id="13" name="Tijdelijke aanduiding voor dianummer 4"/>
          <p:cNvSpPr txBox="1">
            <a:spLocks/>
          </p:cNvSpPr>
          <p:nvPr/>
        </p:nvSpPr>
        <p:spPr>
          <a:xfrm>
            <a:off x="5229200" y="8316416"/>
            <a:ext cx="1194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r" defTabSz="6858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6F5DC-8175-694F-86AA-6CC7BD974F1A}" type="slidenum">
              <a:rPr lang="nl-NL" smtClean="0">
                <a:latin typeface="Arial" charset="0"/>
              </a:rPr>
              <a:pPr/>
              <a:t>‹nr.›</a:t>
            </a:fld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C507-AB66-064B-85D9-9B533BD8047E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6035-115A-7F4D-966D-A174921C2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7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7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3146866"/>
            <a:ext cx="7991475" cy="863601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 baseline="0"/>
            </a:lvl1pPr>
          </a:lstStyle>
          <a:p>
            <a:r>
              <a:rPr lang="nl-NL" dirty="0"/>
              <a:t>Klik om titel van de presentatie toe te voegen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602502"/>
            <a:ext cx="7991475" cy="409111"/>
          </a:xfrm>
        </p:spPr>
        <p:txBody>
          <a:bodyPr lIns="0" tIns="0" rIns="0" bIns="0">
            <a:normAutofit/>
          </a:bodyPr>
          <a:lstStyle>
            <a:lvl1pPr marL="0" indent="-88900" algn="l">
              <a:lnSpc>
                <a:spcPct val="100000"/>
              </a:lnSpc>
              <a:buNone/>
              <a:tabLst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tekst toe te voegen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9" name="Groeperen 2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1" name="Rechte verbindingslijn 3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9" name="Groeperen 3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1" name="Rechte verbindingslijn 4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9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17" name="Groeperen 1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2" name="Rechte verbindingslijn 2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262619" cy="8636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5936" y="555626"/>
            <a:ext cx="4571801" cy="3455988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264" y="1419225"/>
            <a:ext cx="3262618" cy="25923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6263" y="1419225"/>
            <a:ext cx="3995737" cy="2592388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19225"/>
            <a:ext cx="3995738" cy="2592388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6" name="Groeperen 35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8" name="Rechte verbindingslijn 3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502800"/>
            <a:ext cx="3995738" cy="55938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jecten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7991475" cy="86359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419224"/>
            <a:ext cx="3995737" cy="86518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263" y="2284413"/>
            <a:ext cx="3995737" cy="1727200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419223"/>
            <a:ext cx="3995738" cy="865189"/>
          </a:xfrm>
        </p:spPr>
        <p:txBody>
          <a:bodyPr lIns="10800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2284413"/>
            <a:ext cx="3995738" cy="1727200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8" name="Groeperen 37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0" name="Rechte verbindingslijn 3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9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3175"/>
            <a:ext cx="9144000" cy="5146675"/>
          </a:xfrm>
        </p:spPr>
        <p:txBody>
          <a:bodyPr lIns="0" tIns="540000" rIns="0" bIns="0">
            <a:normAutofit/>
          </a:bodyPr>
          <a:lstStyle>
            <a:lvl1pPr marL="847725" marR="0" indent="-17280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8000" algn="l"/>
              </a:tabLst>
              <a:defRPr sz="2000" baseline="0"/>
            </a:lvl1pPr>
            <a:lvl2pPr marL="1073150" indent="-172800">
              <a:tabLst/>
              <a:defRPr sz="2000" baseline="0"/>
            </a:lvl2pPr>
            <a:lvl3pPr marL="1290638" indent="-172800">
              <a:tabLst/>
              <a:defRPr sz="2000" baseline="0"/>
            </a:lvl3pPr>
            <a:lvl4pPr marL="1473200" indent="-172800">
              <a:tabLst/>
              <a:defRPr sz="2000" baseline="0"/>
            </a:lvl4pPr>
            <a:lvl5pPr marL="1733550" indent="-172800">
              <a:tabLst/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media 1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576000" tIns="1404000"/>
          <a:lstStyle>
            <a:lvl1pPr marL="1377950" indent="-1377950">
              <a:tabLst/>
              <a:defRPr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film in te voegen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5"/>
            <a:ext cx="7991475" cy="863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aseline="0"/>
            </a:lvl1pPr>
          </a:lstStyle>
          <a:p>
            <a:r>
              <a:rPr lang="nl-NL" dirty="0"/>
              <a:t>Klik om titel van de filmclip toe te voegen</a:t>
            </a:r>
            <a:endParaRPr lang="en-US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000" y="555625"/>
            <a:ext cx="110362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" indent="-6350">
              <a:tabLst/>
            </a:pPr>
            <a:r>
              <a:rPr lang="nl-NL" sz="700" b="1" baseline="0" dirty="0">
                <a:latin typeface="Arial" charset="0"/>
              </a:rPr>
              <a:t>Video automatisch laten afspelen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venster </a:t>
            </a:r>
            <a:r>
              <a:rPr lang="nl-NL" sz="700" u="sng" baseline="0" dirty="0">
                <a:latin typeface="Arial" charset="0"/>
              </a:rPr>
              <a:t>Animaties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naar deelvenster </a:t>
            </a:r>
            <a:r>
              <a:rPr lang="nl-NL" sz="700" u="sng" baseline="0" dirty="0">
                <a:latin typeface="Arial" charset="0"/>
              </a:rPr>
              <a:t>Animatie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 err="1">
                <a:latin typeface="Arial" charset="0"/>
              </a:rPr>
              <a:t>Dubbelkik</a:t>
            </a:r>
            <a:r>
              <a:rPr lang="nl-NL" sz="700" baseline="0" dirty="0">
                <a:latin typeface="Arial" charset="0"/>
              </a:rPr>
              <a:t> op </a:t>
            </a:r>
            <a:r>
              <a:rPr lang="nl-NL" sz="700" u="sng" baseline="0" dirty="0">
                <a:latin typeface="Arial" charset="0"/>
              </a:rPr>
              <a:t>Afspelen</a:t>
            </a:r>
          </a:p>
          <a:p>
            <a:pPr marL="90488" indent="-90488">
              <a:buAutoNum type="arabicPeriod"/>
              <a:tabLst/>
            </a:pPr>
            <a:endParaRPr lang="nl-NL" sz="700" baseline="0" dirty="0">
              <a:latin typeface="Arial" charset="0"/>
            </a:endParaRP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De film zal bij de eerste klik starten met afspelen.</a:t>
            </a: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Onderbreken, terug- en </a:t>
            </a:r>
            <a:r>
              <a:rPr lang="nl-NL" sz="700" baseline="0" dirty="0" err="1">
                <a:latin typeface="Arial" charset="0"/>
              </a:rPr>
              <a:t>vooruitspoelen</a:t>
            </a:r>
            <a:r>
              <a:rPr lang="nl-NL" sz="700" baseline="0" dirty="0">
                <a:latin typeface="Arial" charset="0"/>
              </a:rPr>
              <a:t> doet u met behulp van het controlepanel tijdens de presentatie.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188640" y="2139702"/>
            <a:ext cx="10559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  <a:endParaRPr lang="nl-NL" sz="700" baseline="0" dirty="0">
              <a:latin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39702"/>
            <a:ext cx="230120" cy="281258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 of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 marL="536575" marR="0" indent="-176213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1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9" name="Rechte verbindingslijn 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30" name="Tekstvak 29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31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18" name="Groeperen 17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0" name="Rechte verbindingslijn 1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Onderwerp van de eerste dia   dia 1</a:t>
            </a:r>
          </a:p>
          <a:p>
            <a:pPr lvl="0"/>
            <a:r>
              <a:rPr lang="nl-NL" dirty="0"/>
              <a:t>Onderwerp van de tweede dia   dia 2</a:t>
            </a:r>
          </a:p>
          <a:p>
            <a:pPr lvl="0"/>
            <a:r>
              <a:rPr lang="nl-NL" dirty="0"/>
              <a:t>Onderwerp van de derde dia   dia 3</a:t>
            </a:r>
          </a:p>
          <a:p>
            <a:pPr lvl="0"/>
            <a:r>
              <a:rPr lang="nl-NL" dirty="0"/>
              <a:t>Onderwerp van de vierde dia   dia 4</a:t>
            </a:r>
          </a:p>
          <a:p>
            <a:pPr lvl="0"/>
            <a:r>
              <a:rPr lang="nl-NL" dirty="0"/>
              <a:t>Onderwerp van de vijfde dia   dia 5</a:t>
            </a:r>
          </a:p>
          <a:p>
            <a:pPr lvl="0"/>
            <a:r>
              <a:rPr lang="nl-NL" dirty="0"/>
              <a:t>Onderwerp van de zesde dia   dia 6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info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011612"/>
          </a:xfrm>
        </p:spPr>
        <p:txBody>
          <a:bodyPr lIns="576000" tIns="540000"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Hier afbeelding invoegen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76263" y="2931790"/>
            <a:ext cx="7991475" cy="1079824"/>
          </a:xfrm>
          <a:solidFill>
            <a:schemeClr val="accent2"/>
          </a:solidFill>
        </p:spPr>
        <p:txBody>
          <a:bodyPr lIns="108000" tIns="108000" rIns="108000" bIns="10800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lnSpc>
                <a:spcPct val="90000"/>
              </a:lnSpc>
              <a:defRPr sz="2000" baseline="0"/>
            </a:lvl2pPr>
            <a:lvl3pPr>
              <a:lnSpc>
                <a:spcPct val="90000"/>
              </a:lnSpc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</p:txBody>
      </p:sp>
      <p:sp>
        <p:nvSpPr>
          <p:cNvPr id="22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2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8" name="Groeperen 27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0" name="Rechte verbindingslijn 2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311128" cy="863601"/>
          </a:xfrm>
          <a:prstGeom prst="rect">
            <a:avLst/>
          </a:prstGeom>
        </p:spPr>
        <p:txBody>
          <a:bodyPr lIns="0" tIns="0" rIns="108000" bIns="0" anchor="t" anchorCtr="0"/>
          <a:lstStyle>
            <a:lvl1pPr>
              <a:defRPr sz="2400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-1"/>
            <a:ext cx="5256610" cy="4011614"/>
          </a:xfrm>
        </p:spPr>
        <p:txBody>
          <a:bodyPr lIns="0" tIns="54000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580058" y="1419224"/>
            <a:ext cx="3305307" cy="2592389"/>
          </a:xfrm>
        </p:spPr>
        <p:txBody>
          <a:bodyPr lIns="0" tIns="0" rIns="10800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7" name="Groeperen 3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9" name="Rechte verbindingslijn 3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oorstellen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179388" marR="0" indent="-179388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0"/>
            <a:endParaRPr lang="nl-NL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2" name="Rechte verbindingslijn 3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grpSp>
        <p:nvGrpSpPr>
          <p:cNvPr id="27" name="Groeperen 26"/>
          <p:cNvGrpSpPr/>
          <p:nvPr userDrawn="1"/>
        </p:nvGrpSpPr>
        <p:grpSpPr>
          <a:xfrm>
            <a:off x="-1188640" y="555625"/>
            <a:ext cx="1125323" cy="4234373"/>
            <a:chOff x="-1188640" y="555625"/>
            <a:chExt cx="1125323" cy="4234373"/>
          </a:xfrm>
        </p:grpSpPr>
        <p:sp>
          <p:nvSpPr>
            <p:cNvPr id="29" name="Tekstvak 28"/>
            <p:cNvSpPr txBox="1"/>
            <p:nvPr/>
          </p:nvSpPr>
          <p:spPr>
            <a:xfrm>
              <a:off x="-1188640" y="555625"/>
              <a:ext cx="1125323" cy="3985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Afbeelding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de afbeelding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wijzigen…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Nieuw beeld toewijzen</a:t>
              </a:r>
              <a:br>
                <a:rPr lang="nl-NL" sz="700" baseline="0" dirty="0">
                  <a:latin typeface="Arial" charset="0"/>
                </a:rPr>
              </a:br>
              <a:endParaRPr lang="nl-NL" sz="700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Positie in kader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Ga op afbeelding staan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opmaken…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afbeelding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Bijsnijden</a:t>
              </a:r>
              <a:r>
                <a:rPr lang="nl-NL" sz="700" baseline="0" dirty="0">
                  <a:latin typeface="Arial" charset="0"/>
                </a:rPr>
                <a:t> &gt;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Afbeeldingspositie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Verschuiving X of Y</a:t>
              </a:r>
            </a:p>
            <a:p>
              <a:pPr marL="90488" indent="-90488">
                <a:buAutoNum type="arabicPeriod"/>
                <a:tabLst/>
              </a:pPr>
              <a:endParaRPr lang="nl-NL" sz="700" u="sng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Schikken</a:t>
              </a:r>
              <a:endParaRPr lang="nl-NL" sz="700" b="0" u="sng" baseline="0" dirty="0">
                <a:latin typeface="Arial" charset="0"/>
              </a:endParaRP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Onder start vindt u </a:t>
              </a: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deze knop (ook </a:t>
              </a:r>
              <a:br>
                <a:rPr lang="nl-NL" sz="700" u="none" baseline="0" dirty="0">
                  <a:latin typeface="Arial" charset="0"/>
                </a:rPr>
              </a:br>
              <a:r>
                <a:rPr lang="nl-NL" sz="700" u="none" baseline="0" dirty="0">
                  <a:latin typeface="Arial" charset="0"/>
                </a:rPr>
                <a:t>onder het menu). U kunt hiermee objecten naar voren of naar achter plaatsen en/of eenvoudig uitlijnen.</a:t>
              </a:r>
            </a:p>
            <a:p>
              <a:pPr marL="6350" indent="-6350">
                <a:tabLst/>
              </a:pPr>
              <a:endParaRPr lang="nl-NL" sz="700" u="none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Derde kleur toewijzen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het vlak dat een andere kleur moet</a:t>
              </a:r>
              <a:r>
                <a:rPr lang="nl-NL" sz="700" dirty="0">
                  <a:latin typeface="Arial" charset="0"/>
                </a:rPr>
                <a:t> </a:t>
              </a:r>
              <a:r>
                <a:rPr lang="nl-NL" sz="700" baseline="0" dirty="0">
                  <a:latin typeface="Arial" charset="0"/>
                </a:rPr>
                <a:t>krijgen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</a:t>
              </a:r>
              <a:r>
                <a:rPr lang="nl-NL" sz="700" u="sng" baseline="0" dirty="0">
                  <a:latin typeface="Arial" charset="0"/>
                </a:rPr>
                <a:t>Opvullen van vorm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</a:t>
              </a:r>
              <a:r>
                <a:rPr lang="nl-NL" sz="700" baseline="0" dirty="0">
                  <a:latin typeface="Arial" charset="0"/>
                </a:rPr>
                <a:t>lik op </a:t>
              </a:r>
              <a:r>
                <a:rPr lang="nl-NL" sz="700" u="sng" baseline="0" dirty="0">
                  <a:latin typeface="Arial" charset="0"/>
                </a:rPr>
                <a:t>Meer opvulkleuren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Kies tab </a:t>
              </a:r>
              <a:r>
                <a:rPr lang="nl-NL" sz="700" u="sng" dirty="0">
                  <a:latin typeface="Arial" charset="0"/>
                </a:rPr>
                <a:t>Aangepast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Vul de RGB-waarde</a:t>
              </a:r>
              <a:r>
                <a:rPr lang="nl-NL" sz="700" dirty="0">
                  <a:latin typeface="Arial" charset="0"/>
                </a:rPr>
                <a:t> in van een van de voorgestelde kleuren</a:t>
              </a:r>
              <a:r>
                <a:rPr lang="nl-NL" sz="700" baseline="0" dirty="0">
                  <a:latin typeface="Arial" charset="0"/>
                </a:rPr>
                <a:t> op Tools en tips-pagina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OK</a:t>
              </a:r>
            </a:p>
            <a:p>
              <a:pPr marL="6350" indent="-6350">
                <a:tabLst/>
              </a:pPr>
              <a:endParaRPr lang="nl-NL" sz="700" baseline="0" dirty="0">
                <a:latin typeface="Arial" charset="0"/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73" y="2172042"/>
              <a:ext cx="230120" cy="281258"/>
            </a:xfrm>
            <a:prstGeom prst="rect">
              <a:avLst/>
            </a:prstGeom>
          </p:spPr>
        </p:pic>
        <p:grpSp>
          <p:nvGrpSpPr>
            <p:cNvPr id="39" name="Groeperen 38"/>
            <p:cNvGrpSpPr/>
            <p:nvPr/>
          </p:nvGrpSpPr>
          <p:grpSpPr>
            <a:xfrm>
              <a:off x="-1188640" y="4227934"/>
              <a:ext cx="1125323" cy="562064"/>
              <a:chOff x="4782929" y="4212406"/>
              <a:chExt cx="1125323" cy="562064"/>
            </a:xfrm>
          </p:grpSpPr>
          <p:pic>
            <p:nvPicPr>
              <p:cNvPr id="40" name="Afbeelding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9" t="21802" r="2900" b="-6396"/>
              <a:stretch/>
            </p:blipFill>
            <p:spPr>
              <a:xfrm>
                <a:off x="4782929" y="4324341"/>
                <a:ext cx="1125323" cy="450129"/>
              </a:xfrm>
              <a:prstGeom prst="rect">
                <a:avLst/>
              </a:prstGeom>
            </p:spPr>
          </p:pic>
          <p:cxnSp>
            <p:nvCxnSpPr>
              <p:cNvPr id="41" name="Rechte verbindingslijn 40"/>
              <p:cNvCxnSpPr/>
              <p:nvPr/>
            </p:nvCxnSpPr>
            <p:spPr>
              <a:xfrm flipV="1">
                <a:off x="5519530" y="4212406"/>
                <a:ext cx="0" cy="21602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19225"/>
            <a:ext cx="7991475" cy="2592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Tijdelijke aanduiding voor titel 3"/>
          <p:cNvSpPr>
            <a:spLocks noGrp="1"/>
          </p:cNvSpPr>
          <p:nvPr>
            <p:ph type="title"/>
          </p:nvPr>
        </p:nvSpPr>
        <p:spPr>
          <a:xfrm>
            <a:off x="576263" y="555625"/>
            <a:ext cx="7991474" cy="86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576262" y="4443958"/>
            <a:ext cx="7991475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l-NL"/>
              <a:t>U kunt deze subtitel aanpassen via ‘Invoegen’ in het menu item ‘Koptekst en voettekst’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74" r:id="rId3"/>
    <p:sldLayoutId id="2147483692" r:id="rId4"/>
    <p:sldLayoutId id="2147483681" r:id="rId5"/>
    <p:sldLayoutId id="2147483695" r:id="rId6"/>
    <p:sldLayoutId id="2147483694" r:id="rId7"/>
    <p:sldLayoutId id="2147483698" r:id="rId8"/>
    <p:sldLayoutId id="2147483693" r:id="rId9"/>
    <p:sldLayoutId id="2147483697" r:id="rId10"/>
    <p:sldLayoutId id="2147483685" r:id="rId11"/>
    <p:sldLayoutId id="2147483680" r:id="rId12"/>
    <p:sldLayoutId id="2147483676" r:id="rId13"/>
    <p:sldLayoutId id="2147483677" r:id="rId14"/>
    <p:sldLayoutId id="2147483679" r:id="rId15"/>
    <p:sldLayoutId id="2147483689" r:id="rId16"/>
    <p:sldLayoutId id="2147483683" r:id="rId17"/>
    <p:sldLayoutId id="2147483686" r:id="rId18"/>
    <p:sldLayoutId id="2147483696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180000" marR="0" indent="-182563" algn="l" defTabSz="685800" rtl="0" eaLnBrk="1" fontAlgn="auto" latinLnBrk="0" hangingPunct="1">
        <a:lnSpc>
          <a:spcPts val="25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60363" indent="-179388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536575" indent="-176213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7143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8921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2880" userDrawn="1">
          <p15:clr>
            <a:srgbClr val="F26B43"/>
          </p15:clr>
        </p15:guide>
        <p15:guide id="12" pos="363" userDrawn="1">
          <p15:clr>
            <a:srgbClr val="F26B43"/>
          </p15:clr>
        </p15:guide>
        <p15:guide id="13" pos="5397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894" userDrawn="1">
          <p15:clr>
            <a:srgbClr val="F26B43"/>
          </p15:clr>
        </p15:guide>
        <p15:guide id="16" orient="horz" pos="1439" userDrawn="1">
          <p15:clr>
            <a:srgbClr val="F26B43"/>
          </p15:clr>
        </p15:guide>
        <p15:guide id="17" orient="horz" pos="1983" userDrawn="1">
          <p15:clr>
            <a:srgbClr val="F26B43"/>
          </p15:clr>
        </p15:guide>
        <p15:guide id="18" orient="horz" pos="2527" userDrawn="1">
          <p15:clr>
            <a:srgbClr val="F26B43"/>
          </p15:clr>
        </p15:guide>
        <p15:guide id="19" orient="horz" pos="2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6.jpg"/><Relationship Id="rId5" Type="http://schemas.openxmlformats.org/officeDocument/2006/relationships/image" Target="../media/image18.png"/><Relationship Id="rId10" Type="http://schemas.openxmlformats.org/officeDocument/2006/relationships/image" Target="../media/image25.jpg"/><Relationship Id="rId4" Type="http://schemas.openxmlformats.org/officeDocument/2006/relationships/image" Target="../media/image17.jpeg"/><Relationship Id="rId9" Type="http://schemas.openxmlformats.org/officeDocument/2006/relationships/image" Target="../media/image24.jpeg"/><Relationship Id="rId1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Paul.vandervoort@prorail.nl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Smart monitoring of points </a:t>
            </a:r>
            <a:r>
              <a:rPr lang="nl-NL" dirty="0" err="1"/>
              <a:t>and</a:t>
            </a:r>
            <a:r>
              <a:rPr lang="nl-NL" dirty="0"/>
              <a:t> switches.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Ted Luiten, energymanager</a:t>
            </a:r>
          </a:p>
        </p:txBody>
      </p:sp>
      <p:sp>
        <p:nvSpPr>
          <p:cNvPr id="7" name="Rechthoek 6"/>
          <p:cNvSpPr/>
          <p:nvPr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26872"/>
          <a:stretch/>
        </p:blipFill>
        <p:spPr bwMode="auto">
          <a:xfrm>
            <a:off x="0" y="-1"/>
            <a:ext cx="8567738" cy="31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904421" y="4462968"/>
            <a:ext cx="2951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ProRail document T20150102-1658833467-2908</a:t>
            </a:r>
          </a:p>
        </p:txBody>
      </p:sp>
    </p:spTree>
    <p:extLst>
      <p:ext uri="{BB962C8B-B14F-4D97-AF65-F5344CB8AC3E}">
        <p14:creationId xmlns:p14="http://schemas.microsoft.com/office/powerpoint/2010/main" val="101162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013" y="420206"/>
            <a:ext cx="7991475" cy="863602"/>
          </a:xfrm>
        </p:spPr>
        <p:txBody>
          <a:bodyPr/>
          <a:lstStyle/>
          <a:p>
            <a:r>
              <a:rPr lang="nl-NL" dirty="0" err="1"/>
              <a:t>DataLab</a:t>
            </a:r>
            <a:r>
              <a:rPr lang="nl-NL" dirty="0"/>
              <a:t> – foundation</a:t>
            </a:r>
          </a:p>
        </p:txBody>
      </p:sp>
      <p:grpSp>
        <p:nvGrpSpPr>
          <p:cNvPr id="5" name="Groep 1">
            <a:extLst/>
          </p:cNvPr>
          <p:cNvGrpSpPr>
            <a:grpSpLocks/>
          </p:cNvGrpSpPr>
          <p:nvPr/>
        </p:nvGrpSpPr>
        <p:grpSpPr bwMode="auto">
          <a:xfrm>
            <a:off x="5675770" y="3078451"/>
            <a:ext cx="2661086" cy="1940274"/>
            <a:chOff x="1632127" y="2793816"/>
            <a:chExt cx="4942578" cy="3534979"/>
          </a:xfrm>
        </p:grpSpPr>
        <p:pic>
          <p:nvPicPr>
            <p:cNvPr id="6" name="Afbeelding 1">
              <a:extLst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0" t="16817" r="19815" b="16730"/>
            <a:stretch>
              <a:fillRect/>
            </a:stretch>
          </p:blipFill>
          <p:spPr bwMode="auto">
            <a:xfrm>
              <a:off x="3331983" y="3780415"/>
              <a:ext cx="1497013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ep 24">
              <a:extLst/>
            </p:cNvPr>
            <p:cNvGrpSpPr>
              <a:grpSpLocks/>
            </p:cNvGrpSpPr>
            <p:nvPr/>
          </p:nvGrpSpPr>
          <p:grpSpPr bwMode="auto">
            <a:xfrm>
              <a:off x="1632127" y="2793816"/>
              <a:ext cx="4942578" cy="3534979"/>
              <a:chOff x="4190660" y="2254858"/>
              <a:chExt cx="4811592" cy="3228973"/>
            </a:xfrm>
          </p:grpSpPr>
          <p:sp>
            <p:nvSpPr>
              <p:cNvPr id="12" name="Ovaal 11">
                <a:extLst/>
              </p:cNvPr>
              <p:cNvSpPr/>
              <p:nvPr/>
            </p:nvSpPr>
            <p:spPr bwMode="auto">
              <a:xfrm>
                <a:off x="5110530" y="2572621"/>
                <a:ext cx="2956880" cy="2736296"/>
              </a:xfrm>
              <a:prstGeom prst="ellipse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 sz="900" b="1"/>
              </a:p>
            </p:txBody>
          </p:sp>
          <p:sp>
            <p:nvSpPr>
              <p:cNvPr id="13" name="Rechthoek 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5794997" y="2254858"/>
                <a:ext cx="1665791" cy="6146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System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understanding</a:t>
                </a:r>
                <a:endParaRPr lang="nl-NL" altLang="nl-NL" sz="900" b="1" dirty="0"/>
              </a:p>
            </p:txBody>
          </p:sp>
          <p:sp>
            <p:nvSpPr>
              <p:cNvPr id="14" name="Rechthoek 7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642304" y="3267880"/>
                <a:ext cx="1359948" cy="3841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Data search</a:t>
                </a:r>
                <a:endParaRPr lang="nl-NL" altLang="nl-NL" sz="900" b="1" dirty="0"/>
              </a:p>
            </p:txBody>
          </p:sp>
          <p:sp>
            <p:nvSpPr>
              <p:cNvPr id="15" name="Rechthoek 8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018828" y="4869195"/>
                <a:ext cx="1555864" cy="6146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Data improvement</a:t>
                </a:r>
                <a:endParaRPr lang="nl-NL" altLang="nl-NL" sz="900" b="1" dirty="0"/>
              </a:p>
            </p:txBody>
          </p:sp>
          <p:sp>
            <p:nvSpPr>
              <p:cNvPr id="16" name="Rechthoek 9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4696344" y="4869195"/>
                <a:ext cx="1177345" cy="3841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Analyzing</a:t>
                </a:r>
                <a:endParaRPr lang="nl-NL" altLang="nl-NL" sz="900" b="1" dirty="0"/>
              </a:p>
            </p:txBody>
          </p:sp>
          <p:sp>
            <p:nvSpPr>
              <p:cNvPr id="17" name="Rechthoek 1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4190660" y="3339716"/>
                <a:ext cx="1215026" cy="3841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l-NL" sz="900" b="1" dirty="0"/>
                  <a:t>Modelling</a:t>
                </a:r>
                <a:endParaRPr lang="nl-NL" altLang="nl-NL" sz="900" b="1" dirty="0"/>
              </a:p>
            </p:txBody>
          </p:sp>
          <p:cxnSp>
            <p:nvCxnSpPr>
              <p:cNvPr id="18" name="Rechte verbindingslijn met pijl 17">
                <a:extLst/>
              </p:cNvPr>
              <p:cNvCxnSpPr/>
              <p:nvPr/>
            </p:nvCxnSpPr>
            <p:spPr bwMode="auto">
              <a:xfrm flipH="1">
                <a:off x="7877292" y="4467872"/>
                <a:ext cx="64918" cy="126157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met pijl 18">
                <a:extLst/>
              </p:cNvPr>
              <p:cNvCxnSpPr/>
              <p:nvPr/>
            </p:nvCxnSpPr>
            <p:spPr bwMode="auto">
              <a:xfrm flipH="1" flipV="1">
                <a:off x="5173904" y="4341716"/>
                <a:ext cx="61827" cy="126156"/>
              </a:xfrm>
              <a:prstGeom prst="straightConnector1">
                <a:avLst/>
              </a:prstGeom>
              <a:ln w="254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Rechte verbindingslijn met pijl 7">
              <a:extLst/>
            </p:cNvPr>
            <p:cNvCxnSpPr/>
            <p:nvPr/>
          </p:nvCxnSpPr>
          <p:spPr>
            <a:xfrm>
              <a:off x="2462720" y="3048031"/>
              <a:ext cx="951065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>
              <a:extLst/>
            </p:cNvPr>
            <p:cNvCxnSpPr/>
            <p:nvPr/>
          </p:nvCxnSpPr>
          <p:spPr>
            <a:xfrm>
              <a:off x="5023769" y="3048031"/>
              <a:ext cx="895494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>
              <a:extLst/>
            </p:cNvPr>
            <p:cNvCxnSpPr>
              <a:stCxn id="12" idx="1"/>
            </p:cNvCxnSpPr>
            <p:nvPr/>
          </p:nvCxnSpPr>
          <p:spPr bwMode="auto">
            <a:xfrm flipV="1">
              <a:off x="3023198" y="3489356"/>
              <a:ext cx="82563" cy="90488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/>
            </p:cNvPr>
            <p:cNvCxnSpPr>
              <a:endCxn id="12" idx="7"/>
            </p:cNvCxnSpPr>
            <p:nvPr/>
          </p:nvCxnSpPr>
          <p:spPr bwMode="auto">
            <a:xfrm>
              <a:off x="5123797" y="3535394"/>
              <a:ext cx="46045" cy="4445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Afbeelding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88" y="67493"/>
            <a:ext cx="1259433" cy="30206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36" y="3278741"/>
            <a:ext cx="3481924" cy="1841550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371602" y="1196577"/>
            <a:ext cx="143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coalition</a:t>
            </a:r>
            <a:r>
              <a:rPr lang="nl-NL" dirty="0"/>
              <a:t> of</a:t>
            </a:r>
            <a:br>
              <a:rPr lang="nl-NL" dirty="0"/>
            </a:br>
            <a:r>
              <a:rPr lang="nl-NL" dirty="0" err="1"/>
              <a:t>departments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datacientists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384945" y="2841537"/>
            <a:ext cx="154080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Hadoop</a:t>
            </a:r>
            <a:r>
              <a:rPr lang="nl-NL" dirty="0"/>
              <a:t> </a:t>
            </a:r>
            <a:r>
              <a:rPr lang="nl-NL" dirty="0" err="1"/>
              <a:t>cloud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Open source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4384711" y="2885987"/>
            <a:ext cx="186781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Process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Datascience</a:t>
            </a:r>
            <a:r>
              <a:rPr lang="nl-NL" dirty="0"/>
              <a:t> </a:t>
            </a:r>
            <a:r>
              <a:rPr lang="nl-NL" dirty="0" err="1"/>
              <a:t>cycle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991686"/>
            <a:ext cx="4571154" cy="16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/>
          <p:cNvSpPr/>
          <p:nvPr/>
        </p:nvSpPr>
        <p:spPr>
          <a:xfrm>
            <a:off x="8238" y="1555865"/>
            <a:ext cx="9144000" cy="3608173"/>
          </a:xfrm>
          <a:custGeom>
            <a:avLst/>
            <a:gdLst>
              <a:gd name="connsiteX0" fmla="*/ 3929448 w 9144000"/>
              <a:gd name="connsiteY0" fmla="*/ 0 h 3608173"/>
              <a:gd name="connsiteX1" fmla="*/ 0 w 9144000"/>
              <a:gd name="connsiteY1" fmla="*/ 288324 h 3608173"/>
              <a:gd name="connsiteX2" fmla="*/ 0 w 9144000"/>
              <a:gd name="connsiteY2" fmla="*/ 3599935 h 3608173"/>
              <a:gd name="connsiteX3" fmla="*/ 9144000 w 9144000"/>
              <a:gd name="connsiteY3" fmla="*/ 3608173 h 3608173"/>
              <a:gd name="connsiteX4" fmla="*/ 9119286 w 9144000"/>
              <a:gd name="connsiteY4" fmla="*/ 238897 h 3608173"/>
              <a:gd name="connsiteX5" fmla="*/ 6161903 w 9144000"/>
              <a:gd name="connsiteY5" fmla="*/ 0 h 3608173"/>
              <a:gd name="connsiteX6" fmla="*/ 3929448 w 9144000"/>
              <a:gd name="connsiteY6" fmla="*/ 0 h 360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8173">
                <a:moveTo>
                  <a:pt x="3929448" y="0"/>
                </a:moveTo>
                <a:lnTo>
                  <a:pt x="0" y="288324"/>
                </a:lnTo>
                <a:lnTo>
                  <a:pt x="0" y="3599935"/>
                </a:lnTo>
                <a:lnTo>
                  <a:pt x="9144000" y="3608173"/>
                </a:lnTo>
                <a:lnTo>
                  <a:pt x="9119286" y="238897"/>
                </a:lnTo>
                <a:lnTo>
                  <a:pt x="6161903" y="0"/>
                </a:lnTo>
                <a:lnTo>
                  <a:pt x="392944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76263" y="340292"/>
            <a:ext cx="7991475" cy="4312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nl-NL" dirty="0"/>
              <a:t>Data intelligence</a:t>
            </a:r>
          </a:p>
        </p:txBody>
      </p:sp>
      <p:pic>
        <p:nvPicPr>
          <p:cNvPr id="55" name="Picture 35" descr="M:\Mijn Documenten\Mijn afbeeldingen\Big data\Spoorverzakking.jp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13704" r="25325" b="18968"/>
          <a:stretch>
            <a:fillRect/>
          </a:stretch>
        </p:blipFill>
        <p:spPr bwMode="auto">
          <a:xfrm>
            <a:off x="901616" y="3836043"/>
            <a:ext cx="1866856" cy="11929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7" descr="M:\Mijn Documenten\Mijn afbeeldingen\Big data\wissel 2.jpg">
            <a:extLst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/>
          <a:stretch/>
        </p:blipFill>
        <p:spPr bwMode="auto">
          <a:xfrm>
            <a:off x="902782" y="2594169"/>
            <a:ext cx="1865690" cy="12034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8" descr="M:\Mijn Documenten\Mijn afbeeldingen\Big data\Spoorlopers.jpg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17369" b="14873"/>
          <a:stretch>
            <a:fillRect/>
          </a:stretch>
        </p:blipFill>
        <p:spPr bwMode="auto">
          <a:xfrm>
            <a:off x="2795935" y="3838064"/>
            <a:ext cx="1752620" cy="1200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Afbeelding 1">
            <a:extLst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2796538" y="2596915"/>
            <a:ext cx="1745676" cy="1197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ep 46"/>
          <p:cNvGrpSpPr/>
          <p:nvPr/>
        </p:nvGrpSpPr>
        <p:grpSpPr>
          <a:xfrm>
            <a:off x="308543" y="870238"/>
            <a:ext cx="8439921" cy="690338"/>
            <a:chOff x="308543" y="870238"/>
            <a:chExt cx="8439921" cy="690338"/>
          </a:xfrm>
        </p:grpSpPr>
        <p:grpSp>
          <p:nvGrpSpPr>
            <p:cNvPr id="48" name="Groep 47"/>
            <p:cNvGrpSpPr/>
            <p:nvPr/>
          </p:nvGrpSpPr>
          <p:grpSpPr>
            <a:xfrm>
              <a:off x="308543" y="870238"/>
              <a:ext cx="8439921" cy="636582"/>
              <a:chOff x="127817" y="987574"/>
              <a:chExt cx="8810560" cy="968750"/>
            </a:xfrm>
          </p:grpSpPr>
          <p:sp>
            <p:nvSpPr>
              <p:cNvPr id="64" name="Vijfhoek 30"/>
              <p:cNvSpPr>
                <a:spLocks noChangeArrowheads="1"/>
              </p:cNvSpPr>
              <p:nvPr/>
            </p:nvSpPr>
            <p:spPr bwMode="auto">
              <a:xfrm>
                <a:off x="1386372" y="1015694"/>
                <a:ext cx="1261431" cy="913329"/>
              </a:xfrm>
              <a:prstGeom prst="homePlate">
                <a:avLst>
                  <a:gd name="adj" fmla="val 29296"/>
                </a:avLst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indent="-3683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</p:txBody>
          </p:sp>
          <p:sp>
            <p:nvSpPr>
              <p:cNvPr id="65" name="Vijfhoek 30"/>
              <p:cNvSpPr>
                <a:spLocks noChangeArrowheads="1"/>
              </p:cNvSpPr>
              <p:nvPr/>
            </p:nvSpPr>
            <p:spPr bwMode="auto">
              <a:xfrm>
                <a:off x="3918376" y="1007962"/>
                <a:ext cx="1261431" cy="913329"/>
              </a:xfrm>
              <a:prstGeom prst="homePlate">
                <a:avLst>
                  <a:gd name="adj" fmla="val 29296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indent="-3683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</p:txBody>
          </p:sp>
          <p:sp>
            <p:nvSpPr>
              <p:cNvPr id="66" name="Vijfhoek 30"/>
              <p:cNvSpPr>
                <a:spLocks noChangeArrowheads="1"/>
              </p:cNvSpPr>
              <p:nvPr/>
            </p:nvSpPr>
            <p:spPr bwMode="auto">
              <a:xfrm>
                <a:off x="6428376" y="1011064"/>
                <a:ext cx="1261431" cy="913329"/>
              </a:xfrm>
              <a:prstGeom prst="homePlate">
                <a:avLst>
                  <a:gd name="adj" fmla="val 29296"/>
                </a:avLst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indent="-3683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 err="1">
                  <a:latin typeface="Arial" charset="0"/>
                </a:endParaRPr>
              </a:p>
            </p:txBody>
          </p:sp>
          <p:pic>
            <p:nvPicPr>
              <p:cNvPr id="67" name="Afbeelding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5805" y="1027855"/>
                <a:ext cx="375545" cy="416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Afbeelding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80" t="16817" r="19815" b="16730"/>
              <a:stretch>
                <a:fillRect/>
              </a:stretch>
            </p:blipFill>
            <p:spPr bwMode="auto">
              <a:xfrm>
                <a:off x="4312073" y="1020690"/>
                <a:ext cx="319432" cy="428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2" descr="M:\Mijn Documenten\Mijn afbeeldingen\Big data\Spoor en trein 3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8"/>
              <a:stretch>
                <a:fillRect/>
              </a:stretch>
            </p:blipFill>
            <p:spPr bwMode="auto">
              <a:xfrm>
                <a:off x="7755567" y="995304"/>
                <a:ext cx="1182810" cy="961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Vijfhoek 30"/>
              <p:cNvSpPr>
                <a:spLocks noChangeArrowheads="1"/>
              </p:cNvSpPr>
              <p:nvPr/>
            </p:nvSpPr>
            <p:spPr bwMode="auto">
              <a:xfrm>
                <a:off x="5172222" y="1025280"/>
                <a:ext cx="1261431" cy="913329"/>
              </a:xfrm>
              <a:prstGeom prst="homePlate">
                <a:avLst>
                  <a:gd name="adj" fmla="val 29296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/>
            </p:spPr>
            <p:txBody>
              <a:bodyPr wrap="square" anchor="ctr">
                <a:spAutoFit/>
              </a:bodyPr>
              <a:lstStyle>
                <a:lvl1pPr indent="-3683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</p:txBody>
          </p:sp>
          <p:sp>
            <p:nvSpPr>
              <p:cNvPr id="71" name="Vijfhoek 30"/>
              <p:cNvSpPr>
                <a:spLocks noChangeArrowheads="1"/>
              </p:cNvSpPr>
              <p:nvPr/>
            </p:nvSpPr>
            <p:spPr bwMode="auto">
              <a:xfrm>
                <a:off x="2654159" y="1021836"/>
                <a:ext cx="1261431" cy="913329"/>
              </a:xfrm>
              <a:prstGeom prst="homePlate">
                <a:avLst>
                  <a:gd name="adj" fmla="val 29296"/>
                </a:avLst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indent="-3683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nl-NL" sz="1100" dirty="0">
                  <a:latin typeface="Arial" charset="0"/>
                </a:endParaRPr>
              </a:p>
            </p:txBody>
          </p:sp>
          <p:pic>
            <p:nvPicPr>
              <p:cNvPr id="72" name="Afbeelding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5083" y="1056555"/>
                <a:ext cx="338590" cy="338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Afbeelding 7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1000"/>
                        </a14:imgEffect>
                        <a14:imgEffect>
                          <a14:saturation sat="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0641" y="1046446"/>
                <a:ext cx="422816" cy="422817"/>
              </a:xfrm>
              <a:prstGeom prst="rect">
                <a:avLst/>
              </a:prstGeom>
            </p:spPr>
          </p:pic>
          <p:pic>
            <p:nvPicPr>
              <p:cNvPr id="74" name="Afbeelding 7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7058" y="1065215"/>
                <a:ext cx="374406" cy="281219"/>
              </a:xfrm>
              <a:prstGeom prst="rect">
                <a:avLst/>
              </a:prstGeom>
            </p:spPr>
          </p:pic>
          <p:pic>
            <p:nvPicPr>
              <p:cNvPr id="75" name="Picture 2" descr="M:\Mijn Documenten\Mijn afbeeldingen\Big data\Spoor en trein 3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58"/>
              <a:stretch>
                <a:fillRect/>
              </a:stretch>
            </p:blipFill>
            <p:spPr bwMode="auto">
              <a:xfrm>
                <a:off x="127817" y="987574"/>
                <a:ext cx="1182810" cy="96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Rechthoek 48"/>
            <p:cNvSpPr/>
            <p:nvPr/>
          </p:nvSpPr>
          <p:spPr>
            <a:xfrm>
              <a:off x="1540585" y="1088877"/>
              <a:ext cx="10416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nl-NL" sz="1100" dirty="0" err="1">
                  <a:latin typeface="Arial" charset="0"/>
                </a:rPr>
                <a:t>Sensoring</a:t>
              </a:r>
              <a:br>
                <a:rPr lang="en-US" altLang="nl-NL" sz="1100" dirty="0">
                  <a:latin typeface="Arial" charset="0"/>
                </a:rPr>
              </a:br>
              <a:r>
                <a:rPr lang="en-US" altLang="nl-NL" sz="1100" dirty="0">
                  <a:latin typeface="Arial" charset="0"/>
                </a:rPr>
                <a:t>&amp; tracking</a:t>
              </a:r>
            </a:p>
          </p:txBody>
        </p:sp>
        <p:sp>
          <p:nvSpPr>
            <p:cNvPr id="50" name="Rechthoek 49"/>
            <p:cNvSpPr/>
            <p:nvPr/>
          </p:nvSpPr>
          <p:spPr>
            <a:xfrm>
              <a:off x="2787652" y="1109439"/>
              <a:ext cx="10416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nl-NL" sz="1100" dirty="0">
                  <a:latin typeface="Arial" charset="0"/>
                </a:rPr>
                <a:t>Data</a:t>
              </a:r>
              <a:br>
                <a:rPr lang="en-US" altLang="nl-NL" sz="1100" dirty="0">
                  <a:latin typeface="Arial" charset="0"/>
                </a:rPr>
              </a:br>
              <a:r>
                <a:rPr lang="en-US" altLang="nl-NL" sz="1100" dirty="0">
                  <a:latin typeface="Arial" charset="0"/>
                </a:rPr>
                <a:t>engineering</a:t>
              </a:r>
            </a:p>
          </p:txBody>
        </p:sp>
        <p:sp>
          <p:nvSpPr>
            <p:cNvPr id="52" name="Rechthoek 51"/>
            <p:cNvSpPr/>
            <p:nvPr/>
          </p:nvSpPr>
          <p:spPr>
            <a:xfrm>
              <a:off x="3954465" y="1109438"/>
              <a:ext cx="10416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nl-NL" sz="1100" b="1" dirty="0">
                  <a:latin typeface="Arial" charset="0"/>
                </a:rPr>
                <a:t>Data</a:t>
              </a:r>
              <a:br>
                <a:rPr lang="en-US" altLang="nl-NL" sz="1100" b="1" dirty="0">
                  <a:latin typeface="Arial" charset="0"/>
                </a:rPr>
              </a:br>
              <a:r>
                <a:rPr lang="en-US" altLang="nl-NL" sz="1100" b="1" dirty="0">
                  <a:latin typeface="Arial" charset="0"/>
                </a:rPr>
                <a:t>intelligence</a:t>
              </a:r>
            </a:p>
          </p:txBody>
        </p:sp>
        <p:sp>
          <p:nvSpPr>
            <p:cNvPr id="53" name="Rechthoek 52"/>
            <p:cNvSpPr/>
            <p:nvPr/>
          </p:nvSpPr>
          <p:spPr>
            <a:xfrm>
              <a:off x="5163876" y="1129689"/>
              <a:ext cx="10416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nl-NL" sz="1100" dirty="0">
                  <a:latin typeface="Arial" charset="0"/>
                </a:rPr>
                <a:t>Dashboards </a:t>
              </a:r>
              <a:br>
                <a:rPr lang="en-US" altLang="nl-NL" sz="1100" dirty="0">
                  <a:latin typeface="Arial" charset="0"/>
                </a:rPr>
              </a:br>
              <a:r>
                <a:rPr lang="en-US" altLang="nl-NL" sz="1100" dirty="0">
                  <a:latin typeface="Arial" charset="0"/>
                </a:rPr>
                <a:t>&amp; insights</a:t>
              </a:r>
            </a:p>
          </p:txBody>
        </p:sp>
        <p:sp>
          <p:nvSpPr>
            <p:cNvPr id="54" name="Rechthoek 53"/>
            <p:cNvSpPr/>
            <p:nvPr/>
          </p:nvSpPr>
          <p:spPr>
            <a:xfrm>
              <a:off x="6376012" y="1104817"/>
              <a:ext cx="10416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nl-NL" sz="1100" dirty="0">
                  <a:latin typeface="Arial" charset="0"/>
                </a:rPr>
                <a:t>Action in</a:t>
              </a:r>
              <a:br>
                <a:rPr lang="en-US" altLang="nl-NL" sz="1100" dirty="0">
                  <a:latin typeface="Arial" charset="0"/>
                </a:rPr>
              </a:br>
              <a:r>
                <a:rPr lang="en-US" altLang="nl-NL" sz="1100" dirty="0">
                  <a:latin typeface="Arial" charset="0"/>
                </a:rPr>
                <a:t>operation</a:t>
              </a:r>
            </a:p>
          </p:txBody>
        </p:sp>
      </p:grpSp>
      <p:graphicFrame>
        <p:nvGraphicFramePr>
          <p:cNvPr id="94" name="Tabel 93"/>
          <p:cNvGraphicFramePr>
            <a:graphicFrameLocks noGrp="1"/>
          </p:cNvGraphicFramePr>
          <p:nvPr>
            <p:extLst/>
          </p:nvPr>
        </p:nvGraphicFramePr>
        <p:xfrm>
          <a:off x="3203848" y="1662342"/>
          <a:ext cx="1320944" cy="7918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2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6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solidFill>
                            <a:schemeClr val="bg1"/>
                          </a:solidFill>
                          <a:effectLst/>
                        </a:rPr>
                        <a:t>Infra </a:t>
                      </a:r>
                      <a:r>
                        <a:rPr lang="nl-NL" sz="800" dirty="0" err="1">
                          <a:solidFill>
                            <a:schemeClr val="bg1"/>
                          </a:solidFill>
                          <a:effectLst/>
                        </a:rPr>
                        <a:t>disturbance</a:t>
                      </a:r>
                      <a:r>
                        <a:rPr lang="nl-NL" sz="800" dirty="0">
                          <a:solidFill>
                            <a:schemeClr val="bg1"/>
                          </a:solidFill>
                          <a:effectLst/>
                        </a:rPr>
                        <a:t> – top 4</a:t>
                      </a:r>
                      <a:endParaRPr lang="nl-NL" sz="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0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err="1">
                          <a:solidFill>
                            <a:schemeClr val="tx1"/>
                          </a:solidFill>
                          <a:effectLst/>
                        </a:rPr>
                        <a:t>Tresspassers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nl-NL" sz="800" dirty="0" err="1">
                          <a:solidFill>
                            <a:schemeClr val="tx1"/>
                          </a:solidFill>
                          <a:effectLst/>
                        </a:rPr>
                        <a:t>animals</a:t>
                      </a:r>
                      <a:r>
                        <a:rPr lang="nl-NL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8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Switches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0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800" dirty="0" err="1">
                          <a:solidFill>
                            <a:schemeClr val="tx1"/>
                          </a:solidFill>
                          <a:effectLst/>
                        </a:rPr>
                        <a:t>Traindetection</a:t>
                      </a:r>
                      <a:endParaRPr lang="nl-NL" sz="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dirty="0">
                          <a:solidFill>
                            <a:schemeClr val="tx1"/>
                          </a:solidFill>
                          <a:effectLst/>
                        </a:rPr>
                        <a:t>Track</a:t>
                      </a:r>
                      <a:endParaRPr lang="nl-NL" sz="8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7" marR="4445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" name="Rechthoek 94"/>
          <p:cNvSpPr/>
          <p:nvPr/>
        </p:nvSpPr>
        <p:spPr>
          <a:xfrm>
            <a:off x="960148" y="2194624"/>
            <a:ext cx="1612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200" dirty="0"/>
              <a:t>Assets</a:t>
            </a:r>
          </a:p>
        </p:txBody>
      </p:sp>
      <p:sp>
        <p:nvSpPr>
          <p:cNvPr id="96" name="Rechthoek 95"/>
          <p:cNvSpPr/>
          <p:nvPr/>
        </p:nvSpPr>
        <p:spPr>
          <a:xfrm>
            <a:off x="6852596" y="2220015"/>
            <a:ext cx="1899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200" dirty="0" err="1"/>
              <a:t>Logistics</a:t>
            </a:r>
            <a:endParaRPr lang="nl-NL" sz="1200" dirty="0"/>
          </a:p>
        </p:txBody>
      </p:sp>
      <p:pic>
        <p:nvPicPr>
          <p:cNvPr id="98" name="64A278E8-8BDE-491F-8112-B6CAD96EAE85" descr="5708E3D8-E569-41B6-8834-DD15BDDCAAE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84" y="2594169"/>
            <a:ext cx="1806904" cy="1184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4"/>
          <a:srcRect l="7987" t="16185" r="9733"/>
          <a:stretch/>
        </p:blipFill>
        <p:spPr>
          <a:xfrm>
            <a:off x="6595427" y="3856063"/>
            <a:ext cx="1792997" cy="1192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8" name="Rechthoek 57"/>
          <p:cNvSpPr/>
          <p:nvPr/>
        </p:nvSpPr>
        <p:spPr>
          <a:xfrm>
            <a:off x="1629656" y="3490392"/>
            <a:ext cx="7639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>
                <a:solidFill>
                  <a:schemeClr val="bg1"/>
                </a:solidFill>
              </a:rPr>
              <a:t>Switches</a:t>
            </a:r>
          </a:p>
        </p:txBody>
      </p:sp>
      <p:sp>
        <p:nvSpPr>
          <p:cNvPr id="61" name="Rechthoek 60"/>
          <p:cNvSpPr/>
          <p:nvPr/>
        </p:nvSpPr>
        <p:spPr>
          <a:xfrm>
            <a:off x="3244200" y="3523442"/>
            <a:ext cx="10746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 err="1">
                <a:solidFill>
                  <a:schemeClr val="bg1"/>
                </a:solidFill>
              </a:rPr>
              <a:t>Treindetection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1427649" y="4782788"/>
            <a:ext cx="9239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>
                <a:solidFill>
                  <a:schemeClr val="bg1"/>
                </a:solidFill>
              </a:rPr>
              <a:t>Track</a:t>
            </a:r>
          </a:p>
        </p:txBody>
      </p:sp>
      <p:sp>
        <p:nvSpPr>
          <p:cNvPr id="63" name="Rechthoek 62"/>
          <p:cNvSpPr/>
          <p:nvPr/>
        </p:nvSpPr>
        <p:spPr>
          <a:xfrm>
            <a:off x="2987063" y="4792506"/>
            <a:ext cx="1698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 err="1">
                <a:solidFill>
                  <a:schemeClr val="bg1"/>
                </a:solidFill>
              </a:rPr>
              <a:t>Tresspassers</a:t>
            </a:r>
            <a:r>
              <a:rPr lang="nl-NL" sz="1000" b="1" dirty="0">
                <a:solidFill>
                  <a:schemeClr val="bg1"/>
                </a:solidFill>
              </a:rPr>
              <a:t>, </a:t>
            </a:r>
            <a:r>
              <a:rPr lang="nl-NL" sz="1000" b="1" dirty="0" err="1">
                <a:solidFill>
                  <a:schemeClr val="bg1"/>
                </a:solidFill>
              </a:rPr>
              <a:t>animals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6733964" y="4769417"/>
            <a:ext cx="11471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>
                <a:solidFill>
                  <a:schemeClr val="bg1"/>
                </a:solidFill>
              </a:rPr>
              <a:t>Traffic control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1488" y="67493"/>
            <a:ext cx="1259433" cy="302067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 rotWithShape="1">
          <a:blip r:embed="rId16"/>
          <a:srcRect t="70018" r="76933" b="16645"/>
          <a:stretch/>
        </p:blipFill>
        <p:spPr>
          <a:xfrm rot="16200000">
            <a:off x="3793792" y="3516425"/>
            <a:ext cx="2446799" cy="60228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4" name="Rechthoek 43"/>
          <p:cNvSpPr/>
          <p:nvPr/>
        </p:nvSpPr>
        <p:spPr>
          <a:xfrm rot="16200000">
            <a:off x="4018514" y="3962480"/>
            <a:ext cx="17248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8300"/>
            <a:r>
              <a:rPr lang="nl-NL" sz="1000" b="1" dirty="0">
                <a:solidFill>
                  <a:schemeClr val="tx1">
                    <a:lumMod val="75000"/>
                  </a:schemeClr>
                </a:solidFill>
              </a:rPr>
              <a:t>Smart asset dashboard</a:t>
            </a:r>
          </a:p>
        </p:txBody>
      </p:sp>
    </p:spTree>
    <p:extLst>
      <p:ext uri="{BB962C8B-B14F-4D97-AF65-F5344CB8AC3E}">
        <p14:creationId xmlns:p14="http://schemas.microsoft.com/office/powerpoint/2010/main" val="14292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/>
      <p:bldP spid="63" grpId="0"/>
      <p:bldP spid="97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576263" y="340292"/>
            <a:ext cx="7991475" cy="4312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/>
              <a:t>Data intelligence - assets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5063416" y="1004692"/>
            <a:ext cx="1736148" cy="1129035"/>
            <a:chOff x="3301608" y="3711497"/>
            <a:chExt cx="1865690" cy="1209318"/>
          </a:xfrm>
        </p:grpSpPr>
        <p:pic>
          <p:nvPicPr>
            <p:cNvPr id="56" name="Picture 37" descr="M:\Mijn Documenten\Mijn afbeeldingen\Big data\wissel 2.jpg">
              <a:extLst/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6"/>
            <a:stretch/>
          </p:blipFill>
          <p:spPr bwMode="auto">
            <a:xfrm>
              <a:off x="3301608" y="3711497"/>
              <a:ext cx="1865690" cy="120340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hthoek 57"/>
            <p:cNvSpPr/>
            <p:nvPr/>
          </p:nvSpPr>
          <p:spPr>
            <a:xfrm>
              <a:off x="3660771" y="4657086"/>
              <a:ext cx="1410747" cy="263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en-GB" sz="1000" b="1" dirty="0">
                  <a:solidFill>
                    <a:schemeClr val="bg1"/>
                  </a:solidFill>
                </a:rPr>
                <a:t>Point switches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031411" y="1007944"/>
            <a:ext cx="1730611" cy="1118165"/>
            <a:chOff x="3427670" y="2192386"/>
            <a:chExt cx="1745676" cy="1197675"/>
          </a:xfrm>
        </p:grpSpPr>
        <p:pic>
          <p:nvPicPr>
            <p:cNvPr id="59" name="Afbeelding 1">
              <a:extLst/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5"/>
            <a:stretch/>
          </p:blipFill>
          <p:spPr bwMode="auto">
            <a:xfrm>
              <a:off x="3427670" y="2192386"/>
              <a:ext cx="1745676" cy="11976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hthoek 60"/>
            <p:cNvSpPr/>
            <p:nvPr/>
          </p:nvSpPr>
          <p:spPr>
            <a:xfrm>
              <a:off x="3717080" y="3118905"/>
              <a:ext cx="1286729" cy="263729"/>
            </a:xfrm>
            <a:prstGeom prst="rect">
              <a:avLst/>
            </a:prstGeom>
            <a:ln w="12700">
              <a:noFill/>
            </a:ln>
          </p:spPr>
          <p:txBody>
            <a:bodyPr wrap="square">
              <a:spAutoFit/>
            </a:bodyPr>
            <a:lstStyle/>
            <a:p>
              <a:pPr indent="-368300"/>
              <a:r>
                <a:rPr lang="en-GB" sz="1000" b="1" dirty="0" err="1">
                  <a:solidFill>
                    <a:schemeClr val="bg1"/>
                  </a:solidFill>
                </a:rPr>
                <a:t>Traindetection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7083197" y="1019471"/>
            <a:ext cx="1719904" cy="1119261"/>
            <a:chOff x="931930" y="3827890"/>
            <a:chExt cx="1866856" cy="1198850"/>
          </a:xfrm>
        </p:grpSpPr>
        <p:pic>
          <p:nvPicPr>
            <p:cNvPr id="55" name="Picture 35" descr="M:\Mijn Documenten\Mijn afbeeldingen\Big data\Spoorverzakking.jpg">
              <a:extLst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t="13704" r="25325" b="18968"/>
            <a:stretch>
              <a:fillRect/>
            </a:stretch>
          </p:blipFill>
          <p:spPr bwMode="auto">
            <a:xfrm>
              <a:off x="931930" y="3827890"/>
              <a:ext cx="1866856" cy="119296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hthoek 61"/>
            <p:cNvSpPr/>
            <p:nvPr/>
          </p:nvSpPr>
          <p:spPr>
            <a:xfrm>
              <a:off x="1547665" y="4763011"/>
              <a:ext cx="923975" cy="263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en-GB" sz="1000" b="1" dirty="0">
                  <a:solidFill>
                    <a:schemeClr val="bg1"/>
                  </a:solidFill>
                </a:rPr>
                <a:t>Track</a:t>
              </a: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1043608" y="987574"/>
            <a:ext cx="1854315" cy="1137300"/>
            <a:chOff x="3421622" y="1072596"/>
            <a:chExt cx="1870457" cy="1218171"/>
          </a:xfrm>
        </p:grpSpPr>
        <p:pic>
          <p:nvPicPr>
            <p:cNvPr id="57" name="Picture 38" descr="M:\Mijn Documenten\Mijn afbeeldingen\Big data\Spoorlopers.jpg">
              <a:extLst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9" t="17369" b="14873"/>
            <a:stretch>
              <a:fillRect/>
            </a:stretch>
          </p:blipFill>
          <p:spPr bwMode="auto">
            <a:xfrm>
              <a:off x="3421622" y="1072596"/>
              <a:ext cx="1722312" cy="12006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hthoek 62"/>
            <p:cNvSpPr/>
            <p:nvPr/>
          </p:nvSpPr>
          <p:spPr>
            <a:xfrm>
              <a:off x="3421622" y="2027038"/>
              <a:ext cx="1870457" cy="263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en-GB" sz="1000" b="1" dirty="0" err="1">
                  <a:solidFill>
                    <a:schemeClr val="bg1"/>
                  </a:solidFill>
                </a:rPr>
                <a:t>Tresspassers</a:t>
              </a:r>
              <a:r>
                <a:rPr lang="en-GB" sz="1000" b="1" dirty="0">
                  <a:solidFill>
                    <a:schemeClr val="bg1"/>
                  </a:solidFill>
                </a:rPr>
                <a:t> &amp; animals</a:t>
              </a: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488" y="67493"/>
            <a:ext cx="1259433" cy="30206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15486" y="2232936"/>
            <a:ext cx="18998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Reported trespassers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Inhabitants &amp; char.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Schools, camping, </a:t>
            </a:r>
            <a:r>
              <a:rPr lang="en-GB" sz="1100" dirty="0" err="1"/>
              <a:t>p.o.i</a:t>
            </a:r>
            <a:r>
              <a:rPr lang="en-GB" sz="1100" dirty="0"/>
              <a:t>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Events, weather, holidays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Railway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 err="1"/>
              <a:t>Surrouding</a:t>
            </a:r>
            <a:r>
              <a:rPr lang="en-GB" sz="1100" dirty="0"/>
              <a:t> area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2229" y="2216271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Data</a:t>
            </a:r>
          </a:p>
        </p:txBody>
      </p:sp>
      <p:sp>
        <p:nvSpPr>
          <p:cNvPr id="77" name="Tekstvak 76"/>
          <p:cNvSpPr txBox="1"/>
          <p:nvPr/>
        </p:nvSpPr>
        <p:spPr>
          <a:xfrm>
            <a:off x="3193" y="3331960"/>
            <a:ext cx="7296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Techn</a:t>
            </a:r>
            <a:r>
              <a:rPr lang="nl-NL" b="1" dirty="0"/>
              <a:t>.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902905" y="3309082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Support vector machines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-4302" y="3749834"/>
            <a:ext cx="752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Output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895410" y="3732504"/>
            <a:ext cx="1619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Predictive dashboard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-4302" y="4187823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Status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895410" y="4135443"/>
            <a:ext cx="20025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Doubled chance of arrest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Nationwide in use</a:t>
            </a:r>
            <a:br>
              <a:rPr lang="en-GB" sz="1100" dirty="0"/>
            </a:br>
            <a:r>
              <a:rPr lang="en-GB" sz="1100" dirty="0"/>
              <a:t>railway police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Nominated for innovation price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2964707" y="2255842"/>
            <a:ext cx="15568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Section occupations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Train positions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Reported defects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Maintenance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Weather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2964707" y="3309082"/>
            <a:ext cx="1008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Regression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85" name="Tekstvak 84"/>
          <p:cNvSpPr txBox="1"/>
          <p:nvPr/>
        </p:nvSpPr>
        <p:spPr>
          <a:xfrm>
            <a:off x="2964707" y="3732504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Condition dashboard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Predictive dashboard 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2964707" y="4135443"/>
            <a:ext cx="20987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Pilot condition monitoring</a:t>
            </a:r>
            <a:br>
              <a:rPr lang="en-GB" sz="1100" dirty="0"/>
            </a:br>
            <a:r>
              <a:rPr lang="en-GB" sz="1100" dirty="0"/>
              <a:t>successful (100% rate)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Nationwide </a:t>
            </a:r>
            <a:br>
              <a:rPr lang="en-GB" sz="1100" dirty="0"/>
            </a:br>
            <a:r>
              <a:rPr lang="en-GB" sz="1100" dirty="0"/>
              <a:t>implementation started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Develop predictive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974637" y="2223444"/>
            <a:ext cx="21338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Measurement trains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Reported geometry &amp; defects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Track configuration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Maintenance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Train movements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4960488" y="3309082"/>
            <a:ext cx="1914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Combi of Classification, </a:t>
            </a:r>
            <a:br>
              <a:rPr lang="en-GB" sz="1100" dirty="0"/>
            </a:br>
            <a:r>
              <a:rPr lang="en-GB" sz="1100" dirty="0"/>
              <a:t>Anomaly det., Neural nets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90" name="Tekstvak 89"/>
          <p:cNvSpPr txBox="1"/>
          <p:nvPr/>
        </p:nvSpPr>
        <p:spPr>
          <a:xfrm>
            <a:off x="4957787" y="4135443"/>
            <a:ext cx="21927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Pilot running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Discussion with contractors</a:t>
            </a:r>
            <a:br>
              <a:rPr lang="en-GB" sz="1100" dirty="0"/>
            </a:br>
            <a:r>
              <a:rPr lang="en-GB" sz="1100" dirty="0"/>
              <a:t>on relation performance contracts vs. predictions by ProRail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957787" y="3732504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Condition dashboard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Predictive dashboard 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960488" y="2243892"/>
            <a:ext cx="18346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Switch movements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Motor current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Maintenance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Weather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Switch characteristics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Train movements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35" name="Tekstvak 34"/>
          <p:cNvSpPr txBox="1"/>
          <p:nvPr/>
        </p:nvSpPr>
        <p:spPr>
          <a:xfrm>
            <a:off x="6996396" y="3309082"/>
            <a:ext cx="13292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(log) Regression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993695" y="4135443"/>
            <a:ext cx="200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In development, first tests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Next: combination with</a:t>
            </a:r>
            <a:br>
              <a:rPr lang="en-GB" sz="1100" dirty="0"/>
            </a:br>
            <a:r>
              <a:rPr lang="en-GB" sz="1100" dirty="0"/>
              <a:t>monitoring from passenger </a:t>
            </a:r>
            <a:br>
              <a:rPr lang="en-GB" sz="1100" dirty="0"/>
            </a:br>
            <a:r>
              <a:rPr lang="en-GB" sz="1100" dirty="0"/>
              <a:t>trains 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6993695" y="3732504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(Condition dashboard)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100" dirty="0"/>
              <a:t>Predictive dashboard </a:t>
            </a:r>
          </a:p>
        </p:txBody>
      </p:sp>
    </p:spTree>
    <p:extLst>
      <p:ext uri="{BB962C8B-B14F-4D97-AF65-F5344CB8AC3E}">
        <p14:creationId xmlns:p14="http://schemas.microsoft.com/office/powerpoint/2010/main" val="31159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8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0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0" y="1547627"/>
            <a:ext cx="9144000" cy="3616411"/>
            <a:chOff x="0" y="1547627"/>
            <a:chExt cx="9144000" cy="3616411"/>
          </a:xfrm>
        </p:grpSpPr>
        <p:sp>
          <p:nvSpPr>
            <p:cNvPr id="5" name="Vrije vorm: vorm 4"/>
            <p:cNvSpPr/>
            <p:nvPr/>
          </p:nvSpPr>
          <p:spPr>
            <a:xfrm>
              <a:off x="0" y="1547627"/>
              <a:ext cx="9144000" cy="3616411"/>
            </a:xfrm>
            <a:custGeom>
              <a:avLst/>
              <a:gdLst>
                <a:gd name="connsiteX0" fmla="*/ 1515762 w 9144000"/>
                <a:gd name="connsiteY0" fmla="*/ 0 h 3616411"/>
                <a:gd name="connsiteX1" fmla="*/ 0 w 9144000"/>
                <a:gd name="connsiteY1" fmla="*/ 238897 h 3616411"/>
                <a:gd name="connsiteX2" fmla="*/ 0 w 9144000"/>
                <a:gd name="connsiteY2" fmla="*/ 3616411 h 3616411"/>
                <a:gd name="connsiteX3" fmla="*/ 9144000 w 9144000"/>
                <a:gd name="connsiteY3" fmla="*/ 3608173 h 3616411"/>
                <a:gd name="connsiteX4" fmla="*/ 9144000 w 9144000"/>
                <a:gd name="connsiteY4" fmla="*/ 288324 h 3616411"/>
                <a:gd name="connsiteX5" fmla="*/ 3748216 w 9144000"/>
                <a:gd name="connsiteY5" fmla="*/ 0 h 3616411"/>
                <a:gd name="connsiteX6" fmla="*/ 1515762 w 9144000"/>
                <a:gd name="connsiteY6" fmla="*/ 0 h 361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3616411">
                  <a:moveTo>
                    <a:pt x="1515762" y="0"/>
                  </a:moveTo>
                  <a:lnTo>
                    <a:pt x="0" y="238897"/>
                  </a:lnTo>
                  <a:lnTo>
                    <a:pt x="0" y="3616411"/>
                  </a:lnTo>
                  <a:lnTo>
                    <a:pt x="9144000" y="3608173"/>
                  </a:lnTo>
                  <a:lnTo>
                    <a:pt x="9144000" y="288324"/>
                  </a:lnTo>
                  <a:lnTo>
                    <a:pt x="3748216" y="0"/>
                  </a:lnTo>
                  <a:lnTo>
                    <a:pt x="151576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Rechthoek 65"/>
            <p:cNvSpPr/>
            <p:nvPr/>
          </p:nvSpPr>
          <p:spPr>
            <a:xfrm>
              <a:off x="2203974" y="1845634"/>
              <a:ext cx="22240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nl-NL" sz="1200" b="1" dirty="0"/>
                <a:t>Monitor </a:t>
              </a:r>
              <a:r>
                <a:rPr lang="nl-NL" sz="1200" b="1" dirty="0" err="1"/>
                <a:t>infrastructure</a:t>
              </a:r>
              <a:endParaRPr lang="nl-NL" sz="1200" b="1" dirty="0"/>
            </a:p>
          </p:txBody>
        </p:sp>
        <p:sp>
          <p:nvSpPr>
            <p:cNvPr id="51" name="Rechthoek 50"/>
            <p:cNvSpPr/>
            <p:nvPr/>
          </p:nvSpPr>
          <p:spPr>
            <a:xfrm>
              <a:off x="6307888" y="1850858"/>
              <a:ext cx="1612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nl-NL" sz="1200" b="1" dirty="0"/>
                <a:t>Monitor </a:t>
              </a:r>
              <a:r>
                <a:rPr lang="nl-NL" sz="1200" b="1" dirty="0" err="1"/>
                <a:t>trains</a:t>
              </a:r>
              <a:endParaRPr lang="nl-NL" sz="1200" b="1" dirty="0"/>
            </a:p>
          </p:txBody>
        </p:sp>
        <p:sp>
          <p:nvSpPr>
            <p:cNvPr id="68" name="Rechthoek 67"/>
            <p:cNvSpPr/>
            <p:nvPr/>
          </p:nvSpPr>
          <p:spPr>
            <a:xfrm>
              <a:off x="677145" y="2697408"/>
              <a:ext cx="7782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nl-NL" sz="1200" b="1" dirty="0" err="1"/>
                <a:t>From</a:t>
              </a:r>
              <a:br>
                <a:rPr lang="nl-NL" sz="1200" b="1" dirty="0"/>
              </a:br>
              <a:r>
                <a:rPr lang="nl-NL" sz="1200" b="1" dirty="0"/>
                <a:t>infra</a:t>
              </a:r>
            </a:p>
          </p:txBody>
        </p:sp>
        <p:sp>
          <p:nvSpPr>
            <p:cNvPr id="71" name="Rechthoek 70"/>
            <p:cNvSpPr/>
            <p:nvPr/>
          </p:nvSpPr>
          <p:spPr>
            <a:xfrm>
              <a:off x="677145" y="4165515"/>
              <a:ext cx="7782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68300"/>
              <a:r>
                <a:rPr lang="nl-NL" sz="1200" b="1" dirty="0" err="1"/>
                <a:t>From</a:t>
              </a:r>
              <a:br>
                <a:rPr lang="nl-NL" sz="1200" b="1" dirty="0"/>
              </a:br>
              <a:r>
                <a:rPr lang="nl-NL" sz="1200" b="1" dirty="0"/>
                <a:t>train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927" y="233062"/>
            <a:ext cx="5717811" cy="431258"/>
          </a:xfrm>
        </p:spPr>
        <p:txBody>
          <a:bodyPr/>
          <a:lstStyle/>
          <a:p>
            <a:r>
              <a:rPr lang="nl-NL" dirty="0" err="1"/>
              <a:t>Sensoring</a:t>
            </a:r>
            <a:endParaRPr lang="nl-NL" dirty="0"/>
          </a:p>
        </p:txBody>
      </p:sp>
      <p:grpSp>
        <p:nvGrpSpPr>
          <p:cNvPr id="39" name="Groep 38"/>
          <p:cNvGrpSpPr/>
          <p:nvPr/>
        </p:nvGrpSpPr>
        <p:grpSpPr>
          <a:xfrm>
            <a:off x="308543" y="870238"/>
            <a:ext cx="8439921" cy="636582"/>
            <a:chOff x="127817" y="987574"/>
            <a:chExt cx="8810560" cy="968750"/>
          </a:xfrm>
        </p:grpSpPr>
        <p:sp>
          <p:nvSpPr>
            <p:cNvPr id="16" name="Vijfhoek 30"/>
            <p:cNvSpPr>
              <a:spLocks noChangeArrowheads="1"/>
            </p:cNvSpPr>
            <p:nvPr/>
          </p:nvSpPr>
          <p:spPr bwMode="auto">
            <a:xfrm>
              <a:off x="1386372" y="1015694"/>
              <a:ext cx="1261431" cy="913329"/>
            </a:xfrm>
            <a:prstGeom prst="homePlate">
              <a:avLst>
                <a:gd name="adj" fmla="val 29296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indent="-3683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</p:txBody>
        </p:sp>
        <p:sp>
          <p:nvSpPr>
            <p:cNvPr id="17" name="Vijfhoek 30"/>
            <p:cNvSpPr>
              <a:spLocks noChangeArrowheads="1"/>
            </p:cNvSpPr>
            <p:nvPr/>
          </p:nvSpPr>
          <p:spPr bwMode="auto">
            <a:xfrm>
              <a:off x="3918376" y="1007962"/>
              <a:ext cx="1261431" cy="913329"/>
            </a:xfrm>
            <a:prstGeom prst="homePlate">
              <a:avLst>
                <a:gd name="adj" fmla="val 29296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indent="-3683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</p:txBody>
        </p:sp>
        <p:sp>
          <p:nvSpPr>
            <p:cNvPr id="18" name="Vijfhoek 30"/>
            <p:cNvSpPr>
              <a:spLocks noChangeArrowheads="1"/>
            </p:cNvSpPr>
            <p:nvPr/>
          </p:nvSpPr>
          <p:spPr bwMode="auto">
            <a:xfrm>
              <a:off x="6428376" y="1011064"/>
              <a:ext cx="1261431" cy="913329"/>
            </a:xfrm>
            <a:prstGeom prst="homePlate">
              <a:avLst>
                <a:gd name="adj" fmla="val 29296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indent="-3683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 err="1">
                <a:latin typeface="Arial" charset="0"/>
              </a:endParaRPr>
            </a:p>
          </p:txBody>
        </p:sp>
        <p:pic>
          <p:nvPicPr>
            <p:cNvPr id="19" name="Afbeelding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805" y="1027855"/>
              <a:ext cx="375545" cy="41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Afbeelding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0" t="16817" r="19815" b="16730"/>
            <a:stretch>
              <a:fillRect/>
            </a:stretch>
          </p:blipFill>
          <p:spPr bwMode="auto">
            <a:xfrm>
              <a:off x="4312073" y="1020690"/>
              <a:ext cx="319432" cy="42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M:\Mijn Documenten\Mijn afbeeldingen\Big data\Spoor en trein 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8"/>
            <a:stretch>
              <a:fillRect/>
            </a:stretch>
          </p:blipFill>
          <p:spPr bwMode="auto">
            <a:xfrm>
              <a:off x="7755567" y="995304"/>
              <a:ext cx="1182810" cy="96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Vijfhoek 30"/>
            <p:cNvSpPr>
              <a:spLocks noChangeArrowheads="1"/>
            </p:cNvSpPr>
            <p:nvPr/>
          </p:nvSpPr>
          <p:spPr bwMode="auto">
            <a:xfrm>
              <a:off x="5172222" y="1025280"/>
              <a:ext cx="1261431" cy="913329"/>
            </a:xfrm>
            <a:prstGeom prst="homePlate">
              <a:avLst>
                <a:gd name="adj" fmla="val 29296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683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</p:txBody>
        </p:sp>
        <p:sp>
          <p:nvSpPr>
            <p:cNvPr id="23" name="Vijfhoek 30"/>
            <p:cNvSpPr>
              <a:spLocks noChangeArrowheads="1"/>
            </p:cNvSpPr>
            <p:nvPr/>
          </p:nvSpPr>
          <p:spPr bwMode="auto">
            <a:xfrm>
              <a:off x="2654159" y="1021836"/>
              <a:ext cx="1261431" cy="913329"/>
            </a:xfrm>
            <a:prstGeom prst="homePlate">
              <a:avLst>
                <a:gd name="adj" fmla="val 29296"/>
              </a:avLst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indent="-3683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l-NL" sz="1100" dirty="0">
                <a:latin typeface="Arial" charset="0"/>
              </a:endParaRPr>
            </a:p>
          </p:txBody>
        </p:sp>
        <p:pic>
          <p:nvPicPr>
            <p:cNvPr id="24" name="Afbeelding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083" y="1056555"/>
              <a:ext cx="338590" cy="33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Afbeelding 2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1000"/>
                      </a14:imgEffect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641" y="1046446"/>
              <a:ext cx="422816" cy="422817"/>
            </a:xfrm>
            <a:prstGeom prst="rect">
              <a:avLst/>
            </a:prstGeom>
          </p:spPr>
        </p:pic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058" y="1065215"/>
              <a:ext cx="374406" cy="281219"/>
            </a:xfrm>
            <a:prstGeom prst="rect">
              <a:avLst/>
            </a:prstGeom>
          </p:spPr>
        </p:pic>
        <p:pic>
          <p:nvPicPr>
            <p:cNvPr id="27" name="Picture 2" descr="M:\Mijn Documenten\Mijn afbeeldingen\Big data\Spoor en trein 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8"/>
            <a:stretch>
              <a:fillRect/>
            </a:stretch>
          </p:blipFill>
          <p:spPr bwMode="auto">
            <a:xfrm>
              <a:off x="127817" y="987574"/>
              <a:ext cx="1182810" cy="96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hthoek 3"/>
          <p:cNvSpPr/>
          <p:nvPr/>
        </p:nvSpPr>
        <p:spPr>
          <a:xfrm>
            <a:off x="1540585" y="1088877"/>
            <a:ext cx="1041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nl-NL" sz="1100" b="1" dirty="0" err="1">
                <a:latin typeface="Arial" charset="0"/>
              </a:rPr>
              <a:t>Sensoring</a:t>
            </a:r>
            <a:br>
              <a:rPr lang="en-US" altLang="nl-NL" sz="1100" b="1" dirty="0">
                <a:latin typeface="Arial" charset="0"/>
              </a:rPr>
            </a:br>
            <a:r>
              <a:rPr lang="en-US" altLang="nl-NL" sz="1100" b="1" dirty="0">
                <a:latin typeface="Arial" charset="0"/>
              </a:rPr>
              <a:t>&amp; tracking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787652" y="1109439"/>
            <a:ext cx="1041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nl-NL" sz="1100" dirty="0">
                <a:latin typeface="Arial" charset="0"/>
              </a:rPr>
              <a:t>Data</a:t>
            </a:r>
            <a:br>
              <a:rPr lang="en-US" altLang="nl-NL" sz="1100" dirty="0">
                <a:latin typeface="Arial" charset="0"/>
              </a:rPr>
            </a:br>
            <a:r>
              <a:rPr lang="en-US" altLang="nl-NL" sz="1100" dirty="0">
                <a:latin typeface="Arial" charset="0"/>
              </a:rPr>
              <a:t>engineering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954465" y="1109438"/>
            <a:ext cx="1041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nl-NL" sz="1100" dirty="0">
                <a:latin typeface="Arial" charset="0"/>
              </a:rPr>
              <a:t>Data</a:t>
            </a:r>
            <a:br>
              <a:rPr lang="en-US" altLang="nl-NL" sz="1100" dirty="0">
                <a:latin typeface="Arial" charset="0"/>
              </a:rPr>
            </a:br>
            <a:r>
              <a:rPr lang="en-US" altLang="nl-NL" sz="1100" dirty="0">
                <a:latin typeface="Arial" charset="0"/>
              </a:rPr>
              <a:t>intelligence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163876" y="1129689"/>
            <a:ext cx="1041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nl-NL" sz="1100" dirty="0">
                <a:latin typeface="Arial" charset="0"/>
              </a:rPr>
              <a:t>Dashboards </a:t>
            </a:r>
            <a:br>
              <a:rPr lang="en-US" altLang="nl-NL" sz="1100" dirty="0">
                <a:latin typeface="Arial" charset="0"/>
              </a:rPr>
            </a:br>
            <a:r>
              <a:rPr lang="en-US" altLang="nl-NL" sz="1100" dirty="0">
                <a:latin typeface="Arial" charset="0"/>
              </a:rPr>
              <a:t>&amp; insights</a:t>
            </a:r>
          </a:p>
        </p:txBody>
      </p:sp>
      <p:sp>
        <p:nvSpPr>
          <p:cNvPr id="49" name="Rechthoek 48"/>
          <p:cNvSpPr/>
          <p:nvPr/>
        </p:nvSpPr>
        <p:spPr>
          <a:xfrm>
            <a:off x="6376012" y="1104817"/>
            <a:ext cx="10416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nl-NL" sz="1100" dirty="0">
                <a:latin typeface="Arial" charset="0"/>
              </a:rPr>
              <a:t>Action in</a:t>
            </a:r>
            <a:br>
              <a:rPr lang="en-US" altLang="nl-NL" sz="1100" dirty="0">
                <a:latin typeface="Arial" charset="0"/>
              </a:rPr>
            </a:br>
            <a:r>
              <a:rPr lang="en-US" altLang="nl-NL" sz="1100" dirty="0">
                <a:latin typeface="Arial" charset="0"/>
              </a:rPr>
              <a:t>operation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1691680" y="2211710"/>
            <a:ext cx="1965003" cy="1319820"/>
            <a:chOff x="1691680" y="2275064"/>
            <a:chExt cx="1965003" cy="1319820"/>
          </a:xfrm>
        </p:grpSpPr>
        <p:pic>
          <p:nvPicPr>
            <p:cNvPr id="53" name="Afbeelding 4">
              <a:extLst/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" t="37270" r="31827" b="13200"/>
            <a:stretch/>
          </p:blipFill>
          <p:spPr bwMode="auto">
            <a:xfrm>
              <a:off x="1691680" y="2275064"/>
              <a:ext cx="1965003" cy="1304059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kstvak 56"/>
            <p:cNvSpPr txBox="1"/>
            <p:nvPr/>
          </p:nvSpPr>
          <p:spPr>
            <a:xfrm>
              <a:off x="2154858" y="3343222"/>
              <a:ext cx="1265588" cy="25166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>
                  <a:solidFill>
                    <a:schemeClr val="bg1"/>
                  </a:solidFill>
                </a:rPr>
                <a:t>Infra -&gt; Infra</a:t>
              </a: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3739539" y="3712052"/>
            <a:ext cx="1840573" cy="1304059"/>
            <a:chOff x="3809509" y="3715963"/>
            <a:chExt cx="1840573" cy="1304059"/>
          </a:xfrm>
        </p:grpSpPr>
        <p:pic>
          <p:nvPicPr>
            <p:cNvPr id="56" name="Afbeelding 5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8" t="34720" b="13255"/>
            <a:stretch/>
          </p:blipFill>
          <p:spPr>
            <a:xfrm>
              <a:off x="3809509" y="3715963"/>
              <a:ext cx="1840573" cy="1304059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55" name="Tekstvak 54"/>
            <p:cNvSpPr txBox="1"/>
            <p:nvPr/>
          </p:nvSpPr>
          <p:spPr>
            <a:xfrm>
              <a:off x="3992850" y="4768360"/>
              <a:ext cx="1489506" cy="25166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 err="1">
                  <a:solidFill>
                    <a:srgbClr val="040404"/>
                  </a:solidFill>
                </a:rPr>
                <a:t>Passengers</a:t>
              </a:r>
              <a:r>
                <a:rPr lang="nl-NL" sz="1000" b="1" dirty="0">
                  <a:solidFill>
                    <a:srgbClr val="040404"/>
                  </a:solidFill>
                </a:rPr>
                <a:t> -&gt; Infra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6298081" y="3659425"/>
            <a:ext cx="1872208" cy="1360597"/>
            <a:chOff x="6084168" y="3663336"/>
            <a:chExt cx="1872208" cy="1360597"/>
          </a:xfrm>
        </p:grpSpPr>
        <p:pic>
          <p:nvPicPr>
            <p:cNvPr id="54" name="Afbeelding 5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3" t="6291" r="9918" b="16758"/>
            <a:stretch/>
          </p:blipFill>
          <p:spPr>
            <a:xfrm>
              <a:off x="6084168" y="3663336"/>
              <a:ext cx="1872208" cy="1360597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4" name="Tekstvak 43"/>
            <p:cNvSpPr txBox="1"/>
            <p:nvPr/>
          </p:nvSpPr>
          <p:spPr>
            <a:xfrm>
              <a:off x="6527128" y="4712376"/>
              <a:ext cx="1154357" cy="25388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>
                  <a:solidFill>
                    <a:schemeClr val="bg1"/>
                  </a:solidFill>
                </a:rPr>
                <a:t>Train -&gt; Train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6300192" y="2220364"/>
            <a:ext cx="1872208" cy="1286594"/>
            <a:chOff x="6086279" y="2283718"/>
            <a:chExt cx="1872208" cy="1286594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279" y="2283718"/>
              <a:ext cx="1872208" cy="128659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kstvak 39"/>
            <p:cNvSpPr txBox="1"/>
            <p:nvPr/>
          </p:nvSpPr>
          <p:spPr>
            <a:xfrm>
              <a:off x="6460444" y="3265571"/>
              <a:ext cx="1221041" cy="25388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000" b="1" dirty="0">
                  <a:solidFill>
                    <a:schemeClr val="bg1"/>
                  </a:solidFill>
                </a:rPr>
                <a:t>Infra -&gt; Train</a:t>
              </a:r>
            </a:p>
          </p:txBody>
        </p:sp>
      </p:grpSp>
      <p:pic>
        <p:nvPicPr>
          <p:cNvPr id="61" name="Afbeelding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1488" y="67493"/>
            <a:ext cx="1259433" cy="302067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 rotWithShape="1">
          <a:blip r:embed="rId14"/>
          <a:srcRect l="17950" t="20714" r="16721" b="1209"/>
          <a:stretch/>
        </p:blipFill>
        <p:spPr>
          <a:xfrm>
            <a:off x="1667325" y="3731825"/>
            <a:ext cx="1989358" cy="1283416"/>
          </a:xfrm>
          <a:prstGeom prst="roundRect">
            <a:avLst>
              <a:gd name="adj" fmla="val 0"/>
            </a:avLst>
          </a:prstGeom>
          <a:ln w="12700">
            <a:solidFill>
              <a:schemeClr val="tx1">
                <a:lumMod val="60000"/>
                <a:lumOff val="40000"/>
              </a:schemeClr>
            </a:solidFill>
          </a:ln>
          <a:effectLst/>
        </p:spPr>
      </p:pic>
      <p:sp>
        <p:nvSpPr>
          <p:cNvPr id="43" name="Tekstvak 42"/>
          <p:cNvSpPr txBox="1"/>
          <p:nvPr/>
        </p:nvSpPr>
        <p:spPr>
          <a:xfrm>
            <a:off x="2118337" y="4638618"/>
            <a:ext cx="1200051" cy="25166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chemeClr val="bg1"/>
                </a:solidFill>
              </a:rPr>
              <a:t>Train -&gt; Infra</a:t>
            </a:r>
          </a:p>
        </p:txBody>
      </p:sp>
    </p:spTree>
    <p:extLst>
      <p:ext uri="{BB962C8B-B14F-4D97-AF65-F5344CB8AC3E}">
        <p14:creationId xmlns:p14="http://schemas.microsoft.com/office/powerpoint/2010/main" val="42720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75255" y="218526"/>
            <a:ext cx="7308106" cy="431258"/>
          </a:xfrm>
        </p:spPr>
        <p:txBody>
          <a:bodyPr/>
          <a:lstStyle/>
          <a:p>
            <a:r>
              <a:rPr lang="nl-NL" dirty="0"/>
              <a:t>Infra – infra </a:t>
            </a:r>
            <a:r>
              <a:rPr lang="nl-NL" dirty="0" err="1"/>
              <a:t>sensoring</a:t>
            </a:r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88" y="67493"/>
            <a:ext cx="1259433" cy="302067"/>
          </a:xfrm>
          <a:prstGeom prst="rect">
            <a:avLst/>
          </a:prstGeom>
        </p:spPr>
      </p:pic>
      <p:pic>
        <p:nvPicPr>
          <p:cNvPr id="7" name="Afbeelding 6">
            <a:extLst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145"/>
          <a:stretch/>
        </p:blipFill>
        <p:spPr bwMode="auto">
          <a:xfrm>
            <a:off x="2028497" y="3962411"/>
            <a:ext cx="1565296" cy="9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01" y="3957455"/>
            <a:ext cx="954570" cy="9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6">
            <a:extLst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22" y="3967483"/>
            <a:ext cx="1304950" cy="95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2" descr="image00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217" r="2204" b="11192"/>
          <a:stretch/>
        </p:blipFill>
        <p:spPr bwMode="auto">
          <a:xfrm>
            <a:off x="189930" y="1140634"/>
            <a:ext cx="3878013" cy="2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66348" y="83285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0404"/>
                </a:solidFill>
              </a:rPr>
              <a:t>Switch sensors (2.000 placed)</a:t>
            </a:r>
            <a:endParaRPr lang="nl-NL" sz="1400" dirty="0">
              <a:solidFill>
                <a:srgbClr val="040404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930544" y="372134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0404"/>
                </a:solidFill>
              </a:rPr>
              <a:t>Joints</a:t>
            </a:r>
            <a:endParaRPr lang="nl-NL" sz="1400" dirty="0">
              <a:solidFill>
                <a:srgbClr val="040404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643567" y="3703874"/>
            <a:ext cx="85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0404"/>
                </a:solidFill>
              </a:rPr>
              <a:t>Wire</a:t>
            </a:r>
            <a:endParaRPr lang="nl-NL" sz="1400" dirty="0">
              <a:solidFill>
                <a:srgbClr val="040404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299751" y="3712204"/>
            <a:ext cx="85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0404"/>
                </a:solidFill>
              </a:rPr>
              <a:t>Doors</a:t>
            </a:r>
            <a:endParaRPr lang="nl-NL" sz="1400" dirty="0">
              <a:solidFill>
                <a:srgbClr val="040404"/>
              </a:solidFill>
            </a:endParaRPr>
          </a:p>
        </p:txBody>
      </p:sp>
      <p:pic>
        <p:nvPicPr>
          <p:cNvPr id="1026" name="1D75A41D-D479-49A4-B7F0-B8019374F66D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09" y="1140634"/>
            <a:ext cx="4074056" cy="254577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30" y="3967483"/>
            <a:ext cx="1720446" cy="967472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174223" y="3673057"/>
            <a:ext cx="123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0404"/>
                </a:solidFill>
              </a:rPr>
              <a:t>Crossings</a:t>
            </a:r>
            <a:endParaRPr lang="nl-NL" sz="14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6348437" y="4515966"/>
            <a:ext cx="2616051" cy="40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5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paul.vandervoort@prorail.nl</a:t>
            </a:r>
            <a:endParaRPr lang="nl-NL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nl-NL" sz="16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2"/>
          <p:cNvGrpSpPr/>
          <p:nvPr/>
        </p:nvGrpSpPr>
        <p:grpSpPr>
          <a:xfrm>
            <a:off x="-1207" y="2571750"/>
            <a:ext cx="9144000" cy="1067169"/>
            <a:chOff x="0" y="2880840"/>
            <a:chExt cx="12192000" cy="1260909"/>
          </a:xfrm>
          <a:solidFill>
            <a:schemeClr val="bg1">
              <a:lumMod val="75000"/>
            </a:schemeClr>
          </a:solidFill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11" y="3218780"/>
              <a:ext cx="2439200" cy="58502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" name="Rectangle 11"/>
            <p:cNvSpPr/>
            <p:nvPr/>
          </p:nvSpPr>
          <p:spPr>
            <a:xfrm>
              <a:off x="0" y="2880840"/>
              <a:ext cx="12192000" cy="12609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7"/>
              <a:r>
                <a:rPr lang="nl-NL" sz="2700" dirty="0">
                  <a:solidFill>
                    <a:prstClr val="white"/>
                  </a:solidFill>
                  <a:latin typeface="Futura Medium" charset="0"/>
                  <a:ea typeface="Futura Medium" charset="0"/>
                  <a:cs typeface="Futura Medium" charset="0"/>
                </a:rPr>
                <a:t>| </a:t>
              </a:r>
              <a:r>
                <a:rPr lang="nl-NL" sz="2400" dirty="0" err="1">
                  <a:solidFill>
                    <a:prstClr val="white"/>
                  </a:solidFill>
                  <a:latin typeface="Futura Medium" charset="0"/>
                  <a:ea typeface="Futura Medium" charset="0"/>
                  <a:cs typeface="Futura Medium" charset="0"/>
                </a:rPr>
                <a:t>DataLab</a:t>
              </a:r>
              <a:endParaRPr lang="nl-NL" sz="2400" dirty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</p:grpSp>
      <p:pic>
        <p:nvPicPr>
          <p:cNvPr id="18" name="Picture 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77880"/>
            <a:ext cx="1901408" cy="495137"/>
          </a:xfrm>
          <a:prstGeom prst="rect">
            <a:avLst/>
          </a:prstGeom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/>
          <a:srcRect l="14563" t="40102" r="9835" b="22001"/>
          <a:stretch/>
        </p:blipFill>
        <p:spPr>
          <a:xfrm>
            <a:off x="-1" y="0"/>
            <a:ext cx="9142793" cy="25878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401" r="36784" b="7046"/>
          <a:stretch/>
        </p:blipFill>
        <p:spPr>
          <a:xfrm>
            <a:off x="6495541" y="-7355"/>
            <a:ext cx="2410553" cy="250634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9401" r="36784" b="7046"/>
          <a:stretch/>
        </p:blipFill>
        <p:spPr>
          <a:xfrm flipH="1">
            <a:off x="-75823" y="-726"/>
            <a:ext cx="2410553" cy="2506343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53797" y="3313581"/>
            <a:ext cx="4745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err="1">
                <a:solidFill>
                  <a:prstClr val="white"/>
                </a:solidFill>
                <a:latin typeface="Futura Medium" charset="0"/>
              </a:rPr>
              <a:t>Datadriven</a:t>
            </a:r>
            <a:r>
              <a:rPr lang="nl-NL" sz="1400" dirty="0">
                <a:solidFill>
                  <a:prstClr val="white"/>
                </a:solidFill>
                <a:latin typeface="Futura Medium" charset="0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Futura Medium" charset="0"/>
              </a:rPr>
              <a:t>innovation</a:t>
            </a:r>
            <a:r>
              <a:rPr lang="nl-NL" sz="1400" dirty="0">
                <a:solidFill>
                  <a:prstClr val="white"/>
                </a:solidFill>
                <a:latin typeface="Futura Medium" charset="0"/>
              </a:rPr>
              <a:t> in Dutch </a:t>
            </a:r>
            <a:r>
              <a:rPr lang="nl-NL" sz="1400" dirty="0" err="1">
                <a:solidFill>
                  <a:prstClr val="white"/>
                </a:solidFill>
                <a:latin typeface="Futura Medium" charset="0"/>
              </a:rPr>
              <a:t>railway</a:t>
            </a:r>
            <a:r>
              <a:rPr lang="nl-NL" sz="1400" dirty="0">
                <a:solidFill>
                  <a:prstClr val="white"/>
                </a:solidFill>
                <a:latin typeface="Futura Medium" charset="0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Futura Medium" charset="0"/>
              </a:rPr>
              <a:t>infrastructure</a:t>
            </a:r>
            <a:endParaRPr lang="nl-NL" dirty="0"/>
          </a:p>
        </p:txBody>
      </p:sp>
      <p:sp>
        <p:nvSpPr>
          <p:cNvPr id="11" name="Ondertitel 4"/>
          <p:cNvSpPr txBox="1">
            <a:spLocks/>
          </p:cNvSpPr>
          <p:nvPr/>
        </p:nvSpPr>
        <p:spPr>
          <a:xfrm>
            <a:off x="4369416" y="4531889"/>
            <a:ext cx="1979021" cy="40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88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5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5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More info? Contact:</a:t>
            </a:r>
          </a:p>
        </p:txBody>
      </p:sp>
    </p:spTree>
    <p:extLst>
      <p:ext uri="{BB962C8B-B14F-4D97-AF65-F5344CB8AC3E}">
        <p14:creationId xmlns:p14="http://schemas.microsoft.com/office/powerpoint/2010/main" val="2977835182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owerpoint_Win10_V2">
  <a:themeElements>
    <a:clrScheme name="Aangepast 11">
      <a:dk1>
        <a:srgbClr val="494949"/>
      </a:dk1>
      <a:lt1>
        <a:srgbClr val="FFFFFF"/>
      </a:lt1>
      <a:dk2>
        <a:srgbClr val="BF1238"/>
      </a:dk2>
      <a:lt2>
        <a:srgbClr val="E8DD11"/>
      </a:lt2>
      <a:accent1>
        <a:srgbClr val="E8DD11"/>
      </a:accent1>
      <a:accent2>
        <a:srgbClr val="FFFFAF"/>
      </a:accent2>
      <a:accent3>
        <a:srgbClr val="BF1238"/>
      </a:accent3>
      <a:accent4>
        <a:srgbClr val="9FDAF7"/>
      </a:accent4>
      <a:accent5>
        <a:srgbClr val="008FD7"/>
      </a:accent5>
      <a:accent6>
        <a:srgbClr val="711185"/>
      </a:accent6>
      <a:hlink>
        <a:srgbClr val="E60015"/>
      </a:hlink>
      <a:folHlink>
        <a:srgbClr val="E600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 ProRail_sjabloon" id="{38E82200-F4EC-5244-ABB2-90649D2F9975}" vid="{C78879F5-9B4F-F14D-940B-1E40231BAB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KeywordTaxHTField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energie</TermName>
          <TermId xmlns="http://schemas.microsoft.com/office/infopath/2007/PartnerControls">4f6ae94a-6620-4aa3-b9cc-406ac9ee161b</TermId>
        </TermInfo>
        <TermInfo xmlns="http://schemas.microsoft.com/office/infopath/2007/PartnerControls">
          <TermName xmlns="http://schemas.microsoft.com/office/infopath/2007/PartnerControls">UIC</TermName>
          <TermId xmlns="http://schemas.microsoft.com/office/infopath/2007/PartnerControls">0b910b18-578d-42f9-90d7-b36a1c2f8f0d</TermId>
        </TermInfo>
        <TermInfo xmlns="http://schemas.microsoft.com/office/infopath/2007/PartnerControls">
          <TermName xmlns="http://schemas.microsoft.com/office/infopath/2007/PartnerControls">wisselverwaming</TermName>
          <TermId xmlns="http://schemas.microsoft.com/office/infopath/2007/PartnerControls">bdb5686b-7ee5-4282-a22d-2e9f056002ad</TermId>
        </TermInfo>
      </Terms>
    </TaxKeywordTaxHTField>
    <g14ccd2c8a8a47bca7ce5b34bb30a015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Definitief</TermName>
          <TermId xmlns="http://schemas.microsoft.com/office/infopath/2007/PartnerControls">3fb17971-961c-459d-b6f7-fdc3141cdb1a</TermId>
        </TermInfo>
      </Terms>
    </g14ccd2c8a8a47bca7ce5b34bb30a015>
    <Document_x0020_label_x0020_3 xmlns="feef5865-a982-42aa-8640-9d4286765ef6" xsi:nil="true"/>
    <pfc1de68b0bc4286a25a1f006370b9c9 xmlns="feef5865-a982-42aa-8640-9d4286765ef6">
      <Terms xmlns="http://schemas.microsoft.com/office/infopath/2007/PartnerControls"/>
    </pfc1de68b0bc4286a25a1f006370b9c9>
    <TaxCatchAll xmlns="feef5865-a982-42aa-8640-9d4286765ef6">
      <Value>13</Value>
      <Value>568</Value>
      <Value>567</Value>
      <Value>20</Value>
      <Value>2</Value>
      <Value>69</Value>
      <Value>34</Value>
    </TaxCatchAll>
    <k44ef4d7e0c746a38c1747275d351fc2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SL02.1</TermName>
          <TermId xmlns="http://schemas.microsoft.com/office/infopath/2007/PartnerControls">d9c2a2fc-dbcd-4e8e-92e9-d566a3692ba7</TermId>
        </TermInfo>
      </Terms>
    </k44ef4d7e0c746a38c1747275d351fc2>
    <Document_x0020_label_x0020_2 xmlns="feef5865-a982-42aa-8640-9d4286765ef6" xsi:nil="true"/>
    <n0434fc7033c4e57ab8dbbc68a681202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382c13b7-035e-402c-9af3-1f86b130232d</TermId>
        </TermInfo>
      </Terms>
    </n0434fc7033c4e57ab8dbbc68a681202>
    <W_x0040_chtw0rd_x0021_ xmlns="feef5865-a982-42aa-8640-9d4286765ef6">
      <Value>BDP 1:   Besparen energie</Value>
    </W_x0040_chtw0rd_x0021_>
    <kdef070ebe9c40fc9dddf3406c07aae0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</TermName>
          <TermId xmlns="http://schemas.microsoft.com/office/infopath/2007/PartnerControls">8a639747-e233-49a8-819f-e74cd9528f9e</TermId>
        </TermInfo>
      </Terms>
    </kdef070ebe9c40fc9dddf3406c07aae0>
    <Eigenaar xmlns="feef5865-a982-42aa-8640-9d4286765ef6">
      <UserInfo>
        <DisplayName>Luiten, TLM (Ted)</DisplayName>
        <AccountId>21</AccountId>
        <AccountType/>
      </UserInfo>
    </Eigenaar>
    <_dlc_DocId xmlns="feef5865-a982-42aa-8640-9d4286765ef6">T20150102-1658833467-2908</_dlc_DocId>
    <_dlc_DocIdUrl xmlns="feef5865-a982-42aa-8640-9d4286765ef6">
      <Url>https://prorailbv.sharepoint.com/teams/T2015_0102/_layouts/15/DocIdRedir.aspx?ID=T20150102-1658833467-2908</Url>
      <Description>T20150102-1658833467-2908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roRail document" ma:contentTypeID="0x010100C0B9283FC7311C488917E5A9876B01FD010053BD6300CE93B545B9F1577861A9F593" ma:contentTypeVersion="23" ma:contentTypeDescription="Gebaseerd op basisdocument, bevat archief bewaartermijn." ma:contentTypeScope="" ma:versionID="2e4bc0a1d11bb7a8afc53d306c8fbd6c">
  <xsd:schema xmlns:xsd="http://www.w3.org/2001/XMLSchema" xmlns:xs="http://www.w3.org/2001/XMLSchema" xmlns:p="http://schemas.microsoft.com/office/2006/metadata/properties" xmlns:ns1="http://schemas.microsoft.com/sharepoint/v3" xmlns:ns2="feef5865-a982-42aa-8640-9d4286765ef6" xmlns:ns3="http://schemas.microsoft.com/sharepoint/v4" xmlns:ns4="52c7b968-29a6-4d18-bdb2-a728c0d714c0" xmlns:ns5="d5c622ac-c0ef-47a3-aba2-085cc93c5294" xmlns:ns6="77fa035d-a559-4629-adf8-b77a55eab5c1" targetNamespace="http://schemas.microsoft.com/office/2006/metadata/properties" ma:root="true" ma:fieldsID="a580b172b34aa0ae9c1a8df63bdd9d7e" ns1:_="" ns2:_="" ns3:_="" ns4:_="" ns5:_="" ns6:_="">
    <xsd:import namespace="http://schemas.microsoft.com/sharepoint/v3"/>
    <xsd:import namespace="feef5865-a982-42aa-8640-9d4286765ef6"/>
    <xsd:import namespace="http://schemas.microsoft.com/sharepoint/v4"/>
    <xsd:import namespace="52c7b968-29a6-4d18-bdb2-a728c0d714c0"/>
    <xsd:import namespace="d5c622ac-c0ef-47a3-aba2-085cc93c5294"/>
    <xsd:import namespace="77fa035d-a559-4629-adf8-b77a55eab5c1"/>
    <xsd:element name="properties">
      <xsd:complexType>
        <xsd:sequence>
          <xsd:element name="documentManagement">
            <xsd:complexType>
              <xsd:all>
                <xsd:element ref="ns2:Eigenaar" minOccurs="0"/>
                <xsd:element ref="ns2:W_x0040_chtw0rd_x0021_" minOccurs="0"/>
                <xsd:element ref="ns2:Document_x0020_label_x0020_2" minOccurs="0"/>
                <xsd:element ref="ns2:Document_x0020_label_x0020_3" minOccurs="0"/>
                <xsd:element ref="ns1:_dlc_ExpireDateSaved" minOccurs="0"/>
                <xsd:element ref="ns1:_dlc_ExpireDate" minOccurs="0"/>
                <xsd:element ref="ns2:k44ef4d7e0c746a38c1747275d351fc2" minOccurs="0"/>
                <xsd:element ref="ns2:TaxCatchAll" minOccurs="0"/>
                <xsd:element ref="ns2:g14ccd2c8a8a47bca7ce5b34bb30a015" minOccurs="0"/>
                <xsd:element ref="ns2:TaxCatchAllLabel" minOccurs="0"/>
                <xsd:element ref="ns2:pfc1de68b0bc4286a25a1f006370b9c9" minOccurs="0"/>
                <xsd:element ref="ns2:n0434fc7033c4e57ab8dbbc68a681202" minOccurs="0"/>
                <xsd:element ref="ns2:TaxKeywordTaxHTField" minOccurs="0"/>
                <xsd:element ref="ns2:kdef070ebe9c40fc9dddf3406c07aae0" minOccurs="0"/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  <xsd:element ref="ns4:SharedWithDetails" minOccurs="0"/>
                <xsd:element ref="ns5:LastSharedByUser" minOccurs="0"/>
                <xsd:element ref="ns5:LastSharedByTime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Oorspronkelijke verloopdatum" ma:hidden="true" ma:internalName="_dlc_ExpireDateSaved" ma:readOnly="true">
      <xsd:simpleType>
        <xsd:restriction base="dms:DateTime"/>
      </xsd:simpleType>
    </xsd:element>
    <xsd:element name="_dlc_ExpireDate" ma:index="13" nillable="true" ma:displayName="Verloopdatum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32" nillable="true" ma:displayName="Gedeclareerde record" ma:description="" ma:hidden="true" ma:internalName="_vti_ItemDeclaredRecord" ma:readOnly="true">
      <xsd:simpleType>
        <xsd:restriction base="dms:DateTime"/>
      </xsd:simpleType>
    </xsd:element>
    <xsd:element name="_vti_ItemHoldRecordStatus" ma:index="33" nillable="true" ma:displayName="Status van bewaring en record" ma:decimals="0" ma:description="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65-a982-42aa-8640-9d4286765ef6" elementFormDefault="qualified">
    <xsd:import namespace="http://schemas.microsoft.com/office/2006/documentManagement/types"/>
    <xsd:import namespace="http://schemas.microsoft.com/office/infopath/2007/PartnerControls"/>
    <xsd:element name="Eigenaar" ma:index="2" nillable="true" ma:displayName="Eigenaar" ma:description="Dit veld is benodigd om de eigenaar van het document te kunnen benaderen, bijvoorbeeld wanneer het document gearchiveerd is." ma:list="UserInfo" ma:SharePointGroup="0" ma:internalName="Eigen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_x0040_chtw0rd_x0021_" ma:index="5" nillable="true" ma:displayName="Label 1: Specialisme" ma:internalName="W_x0040_chtw0rd_x0021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DP 1:   Besparen energie"/>
                    <xsd:enumeration value="BDP 2:   Beperken grondstofgebruik en afval (circulair spoor)"/>
                    <xsd:enumeration value="BDP 3:   Reduceren CO2 emissie (incl. duurzame energie)"/>
                    <xsd:enumeration value="BDP 4:   Beperken overlast geluid en trillingen"/>
                    <xsd:enumeration value="BDP 5:   Schoon houden spoor- en stationsomgeving"/>
                    <xsd:enumeration value="BDP 6:   Ruimtelijke kwaliteit"/>
                    <xsd:enumeration value="BDP 7:   Behouden en ontwikkelen natuurwaarden"/>
                    <xsd:enumeration value="BDP 8:   Verbinden natuurgebieden"/>
                    <xsd:enumeration value="BDP 9:   Beschermen van bodem, water en lucht"/>
                    <xsd:enumeration value="BDP 10: Sociale duurzaamheid (voorlopig)"/>
                    <xsd:enumeration value="Duurzaam GWW"/>
                    <xsd:enumeration value="Duurzaam werken"/>
                    <xsd:enumeration value="Duurzame stations"/>
                    <xsd:enumeration value="Sociale duurzaamheid"/>
                    <xsd:enumeration value="Ruimtelijke kwaliteit"/>
                    <xsd:enumeration value="Overkoepelend Duurzaamheid"/>
                    <xsd:enumeration value="Opleiding Milieu en Duurzaamheid"/>
                    <xsd:enumeration value="DMS"/>
                  </xsd:restriction>
                </xsd:simpleType>
              </xsd:element>
            </xsd:sequence>
          </xsd:extension>
        </xsd:complexContent>
      </xsd:complexType>
    </xsd:element>
    <xsd:element name="Document_x0020_label_x0020_2" ma:index="6" nillable="true" ma:displayName="Label 2: Teamproject" ma:format="Dropdown" ma:internalName="Document_x0020_label_x0020_2">
      <xsd:simpleType>
        <xsd:restriction base="dms:Choice">
          <xsd:enumeration value="CO2-prestatieladder"/>
          <xsd:enumeration value="EEP 2017-2020"/>
          <xsd:enumeration value="Klacht is Kans"/>
          <xsd:enumeration value="LCM"/>
          <xsd:enumeration value="Natuurwaardenonderzoek"/>
          <xsd:enumeration value="Risico-beheersing"/>
          <xsd:enumeration value="e-MJV 2015"/>
          <xsd:enumeration value="DE opwekking eigen Assets"/>
        </xsd:restriction>
      </xsd:simpleType>
    </xsd:element>
    <xsd:element name="Document_x0020_label_x0020_3" ma:index="7" nillable="true" ma:displayName="Label 3: Onderwerp" ma:format="Dropdown" ma:internalName="Document_x0020_label_x0020_3">
      <xsd:simpleType>
        <xsd:restriction base="dms:Choice">
          <xsd:enumeration value="Communicatie"/>
          <xsd:enumeration value="Financiën"/>
          <xsd:enumeration value="Organisatie"/>
          <xsd:enumeration value="Personeel"/>
          <xsd:enumeration value="Rapportage"/>
        </xsd:restriction>
      </xsd:simpleType>
    </xsd:element>
    <xsd:element name="k44ef4d7e0c746a38c1747275d351fc2" ma:index="14" nillable="true" ma:taxonomy="true" ma:internalName="k44ef4d7e0c746a38c1747275d351fc2" ma:taxonomyFieldName="Handeling" ma:displayName="Archiefproces" ma:default="3;#SL00|3ebfef6a-68be-495d-a741-94fc00247443" ma:fieldId="{444ef4d7-e0c7-46a3-8c17-47275d351fc2}" ma:sspId="c2a34957-f4c5-4396-b3a3-e9c9104dfe78" ma:termSetId="26eda5bf-59c3-4f87-ae8d-057e6f6081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f2e41be1-adae-48a5-81f4-b6e5db2ec34b}" ma:internalName="TaxCatchAll" ma:showField="CatchAllData" ma:web="d5c622ac-c0ef-47a3-aba2-085cc93c5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14ccd2c8a8a47bca7ce5b34bb30a015" ma:index="16" nillable="true" ma:taxonomy="true" ma:internalName="g14ccd2c8a8a47bca7ce5b34bb30a015" ma:taxonomyFieldName="Documentstatus" ma:displayName="Documentstatus" ma:default="1;#Concept|b56e2604-821a-409c-9774-7587ed426a31" ma:fieldId="{014ccd2c-8a8a-47bc-a7ce-5b34bb30a015}" ma:sspId="c2a34957-f4c5-4396-b3a3-e9c9104dfe78" ma:termSetId="b68342b9-6e2b-4931-a484-1a7959c4cc5e" ma:anchorId="ae166a87-f8eb-4555-815a-a3237d90f646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f2e41be1-adae-48a5-81f4-b6e5db2ec34b}" ma:internalName="TaxCatchAllLabel" ma:readOnly="true" ma:showField="CatchAllDataLabel" ma:web="d5c622ac-c0ef-47a3-aba2-085cc93c5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c1de68b0bc4286a25a1f006370b9c9" ma:index="20" nillable="true" ma:taxonomy="true" ma:internalName="pfc1de68b0bc4286a25a1f006370b9c9" ma:taxonomyFieldName="Verantwoordelijke_x0020_afdeling" ma:displayName="Verantwoordelijke afdeling" ma:default="" ma:fieldId="{9fc1de68-b0bc-4286-a25a-1f006370b9c9}" ma:sspId="c2a34957-f4c5-4396-b3a3-e9c9104dfe78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0434fc7033c4e57ab8dbbc68a681202" ma:index="22" nillable="true" ma:taxonomy="true" ma:internalName="n0434fc7033c4e57ab8dbbc68a681202" ma:taxonomyFieldName="Type_x0020_document" ma:displayName="Type document" ma:default="" ma:fieldId="{70434fc7-033c-4e57-ab8d-bbc68a681202}" ma:sspId="c2a34957-f4c5-4396-b3a3-e9c9104dfe78" ma:termSetId="b68342b9-6e2b-4931-a484-1a7959c4cc5e" ma:anchorId="22d937c5-01b6-4e62-b5b6-8eb69e238476" ma:open="false" ma:isKeyword="false">
      <xsd:complexType>
        <xsd:sequence>
          <xsd:element ref="pc:Terms" minOccurs="0" maxOccurs="1"/>
        </xsd:sequence>
      </xsd:complexType>
    </xsd:element>
    <xsd:element name="TaxKeywordTaxHTField" ma:index="24" nillable="true" ma:taxonomy="true" ma:internalName="TaxKeywordTaxHTField" ma:taxonomyFieldName="TaxKeyword" ma:displayName="Ondernemingstrefwoorden" ma:fieldId="{23f27201-bee3-471e-b2e7-b64fd8b7ca38}" ma:taxonomyMulti="true" ma:sspId="c2a34957-f4c5-4396-b3a3-e9c9104dfe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kdef070ebe9c40fc9dddf3406c07aae0" ma:index="26" ma:taxonomy="true" ma:internalName="kdef070ebe9c40fc9dddf3406c07aae0" ma:taxonomyFieldName="Vertrouwelijkheid" ma:displayName="Vertrouwelijkheid" ma:default="2;#Intern|8a639747-e233-49a8-819f-e74cd9528f9e" ma:fieldId="{4def070e-be9c-40fc-9ddd-f3406c07aae0}" ma:sspId="c2a34957-f4c5-4396-b3a3-e9c9104dfe78" ma:termSetId="b68342b9-6e2b-4931-a484-1a7959c4cc5e" ma:anchorId="6ff81b90-2b67-4823-942c-8963ea8a50d5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7b968-29a6-4d18-bdb2-a728c0d714c0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622ac-c0ef-47a3-aba2-085cc93c5294" elementFormDefault="qualified">
    <xsd:import namespace="http://schemas.microsoft.com/office/2006/documentManagement/types"/>
    <xsd:import namespace="http://schemas.microsoft.com/office/infopath/2007/PartnerControls"/>
    <xsd:element name="LastSharedByUser" ma:index="36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7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a035d-a559-4629-adf8-b77a55eab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1" nillable="true" ma:displayName="MediaServiceAutoTags" ma:internalName="MediaServiceAutoTags" ma:readOnly="true">
      <xsd:simpleType>
        <xsd:restriction base="dms:Text"/>
      </xsd:simpleType>
    </xsd:element>
    <xsd:element name="MediaServiceOCR" ma:index="4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SharedContentType xmlns="Microsoft.SharePoint.Taxonomy.ContentTypeSync" SourceId="c2a34957-f4c5-4396-b3a3-e9c9104dfe78" ContentTypeId="0x010100C0B9283FC7311C488917E5A9876B01FD01" PreviousValue="false"/>
</file>

<file path=customXml/itemProps1.xml><?xml version="1.0" encoding="utf-8"?>
<ds:datastoreItem xmlns:ds="http://schemas.openxmlformats.org/officeDocument/2006/customXml" ds:itemID="{3A36F10A-D7D9-4E46-8570-332B2029CFC9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0A38D8D-2429-4821-954A-4ED3B0D8421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B218AE5-4B6B-4ACF-B33F-DADC6CCFAF6C}">
  <ds:schemaRefs>
    <ds:schemaRef ds:uri="http://schemas.microsoft.com/office/infopath/2007/PartnerControls"/>
    <ds:schemaRef ds:uri="77fa035d-a559-4629-adf8-b77a55eab5c1"/>
    <ds:schemaRef ds:uri="http://purl.org/dc/elements/1.1/"/>
    <ds:schemaRef ds:uri="http://schemas.openxmlformats.org/package/2006/metadata/core-properties"/>
    <ds:schemaRef ds:uri="d5c622ac-c0ef-47a3-aba2-085cc93c5294"/>
    <ds:schemaRef ds:uri="52c7b968-29a6-4d18-bdb2-a728c0d714c0"/>
    <ds:schemaRef ds:uri="http://schemas.microsoft.com/sharepoint/v3"/>
    <ds:schemaRef ds:uri="http://purl.org/dc/terms/"/>
    <ds:schemaRef ds:uri="http://schemas.microsoft.com/sharepoint/v4"/>
    <ds:schemaRef ds:uri="feef5865-a982-42aa-8640-9d4286765ef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385F5D5-5AAB-45DA-8301-35E18813A29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B7290EE-8F24-49D2-8FCF-7EDE555D5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ef5865-a982-42aa-8640-9d4286765ef6"/>
    <ds:schemaRef ds:uri="http://schemas.microsoft.com/sharepoint/v4"/>
    <ds:schemaRef ds:uri="52c7b968-29a6-4d18-bdb2-a728c0d714c0"/>
    <ds:schemaRef ds:uri="d5c622ac-c0ef-47a3-aba2-085cc93c5294"/>
    <ds:schemaRef ds:uri="77fa035d-a559-4629-adf8-b77a55eab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6B51F7FD-EEE2-44C8-B286-C7F03F791C2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23</TotalTime>
  <Words>254</Words>
  <Application>Microsoft Office PowerPoint</Application>
  <PresentationFormat>Diavoorstelling (16:9)</PresentationFormat>
  <Paragraphs>127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Futura Medium</vt:lpstr>
      <vt:lpstr>Times New Roman</vt:lpstr>
      <vt:lpstr>Sjabloon_Powerpoint_Win10_V2</vt:lpstr>
      <vt:lpstr>Smart monitoring of points and switches.</vt:lpstr>
      <vt:lpstr>DataLab – foundation</vt:lpstr>
      <vt:lpstr>PowerPoint-presentatie</vt:lpstr>
      <vt:lpstr>PowerPoint-presentatie</vt:lpstr>
      <vt:lpstr>Sensoring</vt:lpstr>
      <vt:lpstr>Infra – infra sensoring</vt:lpstr>
      <vt:lpstr>PowerPoint-presentatie</vt:lpstr>
    </vt:vector>
  </TitlesOfParts>
  <Company>ProRail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monitoring of points and switches. Presentatie UIC werkgroep 2 juli 2018</dc:title>
  <dc:creator>Luiten, TLM (Ted)</dc:creator>
  <cp:keywords>wisselverwaming; energie; UIC</cp:keywords>
  <cp:lastModifiedBy>Luiten, TLM (Ted)</cp:lastModifiedBy>
  <cp:revision>5</cp:revision>
  <cp:lastPrinted>2017-07-25T07:34:39Z</cp:lastPrinted>
  <dcterms:created xsi:type="dcterms:W3CDTF">2018-06-29T13:27:42Z</dcterms:created>
  <dcterms:modified xsi:type="dcterms:W3CDTF">2018-07-02T07:54:42Z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0x010100C0B9283FC7311C488917E5A9876B01FD010053BD6300CE93B545B9F1577861A9F593</vt:lpwstr>
  </property>
  <property fmtid="{D5CDD505-2E9C-101B-9397-08002B2CF9AE}" pid="3" name="TaxKeyword">
    <vt:lpwstr>20;#energie|4f6ae94a-6620-4aa3-b9cc-406ac9ee161b;#567;#UIC|0b910b18-578d-42f9-90d7-b36a1c2f8f0d;#568;#wisselverwaming|bdb5686b-7ee5-4282-a22d-2e9f056002ad</vt:lpwstr>
  </property>
  <property fmtid="{D5CDD505-2E9C-101B-9397-08002B2CF9AE}" pid="4" name="Type document">
    <vt:lpwstr>69;#Presentatie|382c13b7-035e-402c-9af3-1f86b130232d</vt:lpwstr>
  </property>
  <property fmtid="{D5CDD505-2E9C-101B-9397-08002B2CF9AE}" pid="5" name="Verantwoordelijke afdeling">
    <vt:lpwstr/>
  </property>
  <property fmtid="{D5CDD505-2E9C-101B-9397-08002B2CF9AE}" pid="6" name="Handeling">
    <vt:lpwstr>34;#SL02.1|d9c2a2fc-dbcd-4e8e-92e9-d566a3692ba7</vt:lpwstr>
  </property>
  <property fmtid="{D5CDD505-2E9C-101B-9397-08002B2CF9AE}" pid="7" name="Documentstatus">
    <vt:lpwstr>13;#Definitief|3fb17971-961c-459d-b6f7-fdc3141cdb1a</vt:lpwstr>
  </property>
  <property fmtid="{D5CDD505-2E9C-101B-9397-08002B2CF9AE}" pid="8" name="Vertrouwelijkheid">
    <vt:lpwstr>2;#Intern|8a639747-e233-49a8-819f-e74cd9528f9e</vt:lpwstr>
  </property>
  <property fmtid="{D5CDD505-2E9C-101B-9397-08002B2CF9AE}" pid="9" name="_dlc_policyId">
    <vt:lpwstr/>
  </property>
  <property fmtid="{D5CDD505-2E9C-101B-9397-08002B2CF9AE}" pid="10" name="ItemRetentionFormula">
    <vt:lpwstr/>
  </property>
  <property fmtid="{D5CDD505-2E9C-101B-9397-08002B2CF9AE}" pid="11" name="_dlc_DocIdItemGuid">
    <vt:lpwstr>5fc29a17-90b2-400f-a6de-b1b0fb581181</vt:lpwstr>
  </property>
  <property fmtid="{D5CDD505-2E9C-101B-9397-08002B2CF9AE}" pid="12" name="Categorie">
    <vt:lpwstr/>
  </property>
  <property fmtid="{D5CDD505-2E9C-101B-9397-08002B2CF9AE}" pid="13" name="l1704cab833b4fff9b661e4ea26466cc">
    <vt:lpwstr/>
  </property>
</Properties>
</file>